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27" r:id="rId2"/>
  </p:sldMasterIdLst>
  <p:notesMasterIdLst>
    <p:notesMasterId r:id="rId29"/>
  </p:notesMasterIdLst>
  <p:handoutMasterIdLst>
    <p:handoutMasterId r:id="rId30"/>
  </p:handoutMasterIdLst>
  <p:sldIdLst>
    <p:sldId id="3061" r:id="rId3"/>
    <p:sldId id="3084" r:id="rId4"/>
    <p:sldId id="3106" r:id="rId5"/>
    <p:sldId id="3085" r:id="rId6"/>
    <p:sldId id="3111" r:id="rId7"/>
    <p:sldId id="3105" r:id="rId8"/>
    <p:sldId id="3087" r:id="rId9"/>
    <p:sldId id="3088" r:id="rId10"/>
    <p:sldId id="3089" r:id="rId11"/>
    <p:sldId id="3113" r:id="rId12"/>
    <p:sldId id="3114" r:id="rId13"/>
    <p:sldId id="3090" r:id="rId14"/>
    <p:sldId id="3091" r:id="rId15"/>
    <p:sldId id="3119" r:id="rId16"/>
    <p:sldId id="3092" r:id="rId17"/>
    <p:sldId id="3093" r:id="rId18"/>
    <p:sldId id="3094" r:id="rId19"/>
    <p:sldId id="3110" r:id="rId20"/>
    <p:sldId id="3096" r:id="rId21"/>
    <p:sldId id="3097" r:id="rId22"/>
    <p:sldId id="3116" r:id="rId23"/>
    <p:sldId id="3117" r:id="rId24"/>
    <p:sldId id="3118" r:id="rId25"/>
    <p:sldId id="3115" r:id="rId26"/>
    <p:sldId id="3120" r:id="rId27"/>
    <p:sldId id="3083" r:id="rId28"/>
  </p:sldIdLst>
  <p:sldSz cx="12858750" cy="7232650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2AB2CC"/>
    <a:srgbClr val="BC3A8B"/>
    <a:srgbClr val="A91D7F"/>
    <a:srgbClr val="C3172B"/>
    <a:srgbClr val="E62E18"/>
    <a:srgbClr val="C84E97"/>
    <a:srgbClr val="66C3C3"/>
    <a:srgbClr val="C0E2E7"/>
    <a:srgbClr val="CB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9" autoAdjust="0"/>
    <p:restoredTop sz="95316" autoAdjust="0"/>
  </p:normalViewPr>
  <p:slideViewPr>
    <p:cSldViewPr>
      <p:cViewPr varScale="1">
        <p:scale>
          <a:sx n="103" d="100"/>
          <a:sy n="103" d="100"/>
        </p:scale>
        <p:origin x="-510" y="-96"/>
      </p:cViewPr>
      <p:guideLst>
        <p:guide orient="horz" pos="328"/>
        <p:guide orient="horz" pos="4183"/>
        <p:guide pos="4050"/>
        <p:guide pos="557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38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15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90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83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8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40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9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54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63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1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80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5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36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466644" y="1041368"/>
            <a:ext cx="6509742" cy="5139869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700"/>
            </a:lvl1pPr>
            <a:lvl2pPr marL="482163" indent="0">
              <a:buNone/>
              <a:defRPr sz="1500"/>
            </a:lvl2pPr>
            <a:lvl3pPr marL="964326" indent="0">
              <a:buNone/>
              <a:defRPr sz="1300"/>
            </a:lvl3pPr>
            <a:lvl4pPr marL="1446489" indent="0">
              <a:buNone/>
              <a:defRPr sz="1100"/>
            </a:lvl4pPr>
            <a:lvl5pPr marL="1928652" indent="0">
              <a:buNone/>
              <a:defRPr sz="1100"/>
            </a:lvl5pPr>
            <a:lvl6pPr marL="2410816" indent="0">
              <a:buNone/>
              <a:defRPr sz="1100"/>
            </a:lvl6pPr>
            <a:lvl7pPr marL="2892979" indent="0">
              <a:buNone/>
              <a:defRPr sz="1100"/>
            </a:lvl7pPr>
            <a:lvl8pPr marL="3375142" indent="0">
              <a:buNone/>
              <a:defRPr sz="1100"/>
            </a:lvl8pPr>
            <a:lvl9pPr marL="385730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466644" y="1041368"/>
            <a:ext cx="6509742" cy="5139869"/>
          </a:xfrm>
        </p:spPr>
        <p:txBody>
          <a:bodyPr/>
          <a:lstStyle>
            <a:lvl1pPr marL="0" indent="0">
              <a:buNone/>
              <a:defRPr sz="3400"/>
            </a:lvl1pPr>
            <a:lvl2pPr marL="482163" indent="0">
              <a:buNone/>
              <a:defRPr sz="3000"/>
            </a:lvl2pPr>
            <a:lvl3pPr marL="964326" indent="0">
              <a:buNone/>
              <a:defRPr sz="2500"/>
            </a:lvl3pPr>
            <a:lvl4pPr marL="1446489" indent="0">
              <a:buNone/>
              <a:defRPr sz="2100"/>
            </a:lvl4pPr>
            <a:lvl5pPr marL="1928652" indent="0">
              <a:buNone/>
              <a:defRPr sz="2100"/>
            </a:lvl5pPr>
            <a:lvl6pPr marL="2410816" indent="0">
              <a:buNone/>
              <a:defRPr sz="2100"/>
            </a:lvl6pPr>
            <a:lvl7pPr marL="2892979" indent="0">
              <a:buNone/>
              <a:defRPr sz="2100"/>
            </a:lvl7pPr>
            <a:lvl8pPr marL="3375142" indent="0">
              <a:buNone/>
              <a:defRPr sz="2100"/>
            </a:lvl8pPr>
            <a:lvl9pPr marL="3857305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700"/>
            </a:lvl1pPr>
            <a:lvl2pPr marL="482163" indent="0">
              <a:buNone/>
              <a:defRPr sz="1500"/>
            </a:lvl2pPr>
            <a:lvl3pPr marL="964326" indent="0">
              <a:buNone/>
              <a:defRPr sz="1300"/>
            </a:lvl3pPr>
            <a:lvl4pPr marL="1446489" indent="0">
              <a:buNone/>
              <a:defRPr sz="1100"/>
            </a:lvl4pPr>
            <a:lvl5pPr marL="1928652" indent="0">
              <a:buNone/>
              <a:defRPr sz="1100"/>
            </a:lvl5pPr>
            <a:lvl6pPr marL="2410816" indent="0">
              <a:buNone/>
              <a:defRPr sz="1100"/>
            </a:lvl6pPr>
            <a:lvl7pPr marL="2892979" indent="0">
              <a:buNone/>
              <a:defRPr sz="1100"/>
            </a:lvl7pPr>
            <a:lvl8pPr marL="3375142" indent="0">
              <a:buNone/>
              <a:defRPr sz="1100"/>
            </a:lvl8pPr>
            <a:lvl9pPr marL="3857305" indent="0">
              <a:buNone/>
              <a:defRPr sz="11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0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2043" y="385071"/>
            <a:ext cx="2772668" cy="61293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84039" y="385071"/>
            <a:ext cx="8157270" cy="61293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33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1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07344" y="3798816"/>
            <a:ext cx="9644063" cy="1746216"/>
          </a:xfrm>
        </p:spPr>
        <p:txBody>
          <a:bodyPr/>
          <a:lstStyle>
            <a:lvl1pPr marL="0" indent="0" algn="ctr">
              <a:buNone/>
              <a:defRPr sz="2500"/>
            </a:lvl1pPr>
            <a:lvl2pPr marL="482163" indent="0" algn="ctr">
              <a:buNone/>
              <a:defRPr sz="2100"/>
            </a:lvl2pPr>
            <a:lvl3pPr marL="964326" indent="0" algn="ctr">
              <a:buNone/>
              <a:defRPr sz="1900"/>
            </a:lvl3pPr>
            <a:lvl4pPr marL="1446489" indent="0" algn="ctr">
              <a:buNone/>
              <a:defRPr sz="1700"/>
            </a:lvl4pPr>
            <a:lvl5pPr marL="1928652" indent="0" algn="ctr">
              <a:buNone/>
              <a:defRPr sz="1700"/>
            </a:lvl5pPr>
            <a:lvl6pPr marL="2410816" indent="0" algn="ctr">
              <a:buNone/>
              <a:defRPr sz="1700"/>
            </a:lvl6pPr>
            <a:lvl7pPr marL="2892979" indent="0" algn="ctr">
              <a:buNone/>
              <a:defRPr sz="1700"/>
            </a:lvl7pPr>
            <a:lvl8pPr marL="3375142" indent="0" algn="ctr">
              <a:buNone/>
              <a:defRPr sz="1700"/>
            </a:lvl8pPr>
            <a:lvl9pPr marL="3857305" indent="0" algn="ctr">
              <a:buNone/>
              <a:defRPr sz="17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7342" y="1803141"/>
            <a:ext cx="11090672" cy="3008581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77342" y="4840184"/>
            <a:ext cx="11090672" cy="1582142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8216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432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4648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19286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4108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289297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37514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38573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84039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509742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4" y="385072"/>
            <a:ext cx="11090672" cy="13979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85715" y="1773004"/>
            <a:ext cx="5439853" cy="8689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2163" indent="0">
              <a:buNone/>
              <a:defRPr sz="2100" b="1"/>
            </a:lvl2pPr>
            <a:lvl3pPr marL="964326" indent="0">
              <a:buNone/>
              <a:defRPr sz="1900" b="1"/>
            </a:lvl3pPr>
            <a:lvl4pPr marL="1446489" indent="0">
              <a:buNone/>
              <a:defRPr sz="1700" b="1"/>
            </a:lvl4pPr>
            <a:lvl5pPr marL="1928652" indent="0">
              <a:buNone/>
              <a:defRPr sz="1700" b="1"/>
            </a:lvl5pPr>
            <a:lvl6pPr marL="2410816" indent="0">
              <a:buNone/>
              <a:defRPr sz="1700" b="1"/>
            </a:lvl6pPr>
            <a:lvl7pPr marL="2892979" indent="0">
              <a:buNone/>
              <a:defRPr sz="1700" b="1"/>
            </a:lvl7pPr>
            <a:lvl8pPr marL="3375142" indent="0">
              <a:buNone/>
              <a:defRPr sz="1700" b="1"/>
            </a:lvl8pPr>
            <a:lvl9pPr marL="3857305" indent="0">
              <a:buNone/>
              <a:defRPr sz="17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85715" y="2641926"/>
            <a:ext cx="5439853" cy="38858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509742" y="1773004"/>
            <a:ext cx="5466644" cy="8689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2163" indent="0">
              <a:buNone/>
              <a:defRPr sz="2100" b="1"/>
            </a:lvl2pPr>
            <a:lvl3pPr marL="964326" indent="0">
              <a:buNone/>
              <a:defRPr sz="1900" b="1"/>
            </a:lvl3pPr>
            <a:lvl4pPr marL="1446489" indent="0">
              <a:buNone/>
              <a:defRPr sz="1700" b="1"/>
            </a:lvl4pPr>
            <a:lvl5pPr marL="1928652" indent="0">
              <a:buNone/>
              <a:defRPr sz="1700" b="1"/>
            </a:lvl5pPr>
            <a:lvl6pPr marL="2410816" indent="0">
              <a:buNone/>
              <a:defRPr sz="1700" b="1"/>
            </a:lvl6pPr>
            <a:lvl7pPr marL="2892979" indent="0">
              <a:buNone/>
              <a:defRPr sz="1700" b="1"/>
            </a:lvl7pPr>
            <a:lvl8pPr marL="3375142" indent="0">
              <a:buNone/>
              <a:defRPr sz="1700" b="1"/>
            </a:lvl8pPr>
            <a:lvl9pPr marL="3857305" indent="0">
              <a:buNone/>
              <a:defRPr sz="17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509742" y="2641926"/>
            <a:ext cx="5466644" cy="38858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8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4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6433" tIns="48216" rIns="96433" bIns="48216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6433" tIns="48216" rIns="96433" bIns="48216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6433" tIns="48216" rIns="96433" bIns="48216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</a:pPr>
            <a:fld id="{ECA91DD1-7E04-4B7B-9662-1F50BE99EB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64326" fontAlgn="auto">
                <a:spcBef>
                  <a:spcPts val="0"/>
                </a:spcBef>
                <a:spcAft>
                  <a:spcPts val="0"/>
                </a:spcAft>
              </a:pPr>
              <a:t>2017/11/2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6433" tIns="48216" rIns="96433" bIns="48216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6433" tIns="48216" rIns="96433" bIns="48216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</a:pPr>
            <a:fld id="{5E2820D2-ABCB-4FF1-BC97-16A95CDBB7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6432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2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" y="-8929"/>
            <a:ext cx="12858044" cy="723934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-4242538" y="-2940991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452711" y="2397841"/>
            <a:ext cx="720297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zh-CN" sz="4000" b="1" dirty="0"/>
              <a:t>软件工程系列课程教学辅助</a:t>
            </a:r>
            <a:r>
              <a:rPr lang="zh-CN" altLang="zh-CN" sz="4000" b="1" dirty="0" smtClean="0"/>
              <a:t>网站</a:t>
            </a:r>
            <a:endParaRPr lang="en-US" altLang="zh-CN" sz="4000" b="1" dirty="0" smtClean="0"/>
          </a:p>
          <a:p>
            <a:pPr algn="ctr">
              <a:buNone/>
            </a:pPr>
            <a:r>
              <a:rPr lang="zh-CN" altLang="en-US" sz="4000" b="1" dirty="0"/>
              <a:t>总体项目计划</a:t>
            </a:r>
            <a:endParaRPr lang="zh-CN" altLang="zh-CN" sz="4000" b="1" dirty="0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1100783" y="4282255"/>
            <a:ext cx="4896544" cy="93447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35998" tIns="35998" rIns="35998" bIns="35998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小组成员：韩佳鑫、葛鑫志、胡泽宇、金志超、林康</a:t>
            </a:r>
            <a:endParaRPr lang="zh-CN" altLang="en-US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028162" y="-8132117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9073019" y="2759076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-1785090" y="5298133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38546" y="-920179"/>
            <a:ext cx="609600" cy="609600"/>
          </a:xfrm>
          <a:prstGeom prst="rect">
            <a:avLst/>
          </a:prstGeom>
        </p:spPr>
      </p:pic>
      <p:pic>
        <p:nvPicPr>
          <p:cNvPr id="1027" name="Picture 3" descr="C:\Users\金志超\Documents\Tencent Files\295326869\FileRecv\未标题-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3" y="15994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5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15" grpId="0" animBg="1"/>
      <p:bldP spid="4" grpId="0"/>
      <p:bldP spid="4" grpId="1"/>
      <p:bldP spid="9" grpId="0" animBg="1"/>
      <p:bldP spid="16" grpId="0" animBg="1"/>
      <p:bldP spid="17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4719" y="466244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3200" b="1" dirty="0"/>
              <a:t>技术可行性分析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1244800" y="1888133"/>
            <a:ext cx="8399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这个网站的实现方法将和其他的网站一样，没有特殊的技术。网站的范围是：1.信息发布2.资料下载3.交流互动。不再另外开设可供教师和学生使用的邮箱，如有邮件都将使用个人自己在其他网站上的邮箱。</a:t>
            </a:r>
          </a:p>
          <a:p>
            <a:r>
              <a:rPr lang="en-US" altLang="zh-CN" dirty="0"/>
              <a:t> </a:t>
            </a:r>
            <a:r>
              <a:rPr lang="zh-CN" altLang="zh-CN" dirty="0"/>
              <a:t>团队成员：</a:t>
            </a:r>
            <a:r>
              <a:rPr lang="en-US" altLang="zh-CN" dirty="0"/>
              <a:t>5</a:t>
            </a:r>
            <a:r>
              <a:rPr lang="zh-CN" altLang="zh-CN" dirty="0"/>
              <a:t>人</a:t>
            </a:r>
          </a:p>
          <a:p>
            <a:r>
              <a:rPr lang="en-US" altLang="zh-CN" dirty="0"/>
              <a:t> </a:t>
            </a:r>
            <a:r>
              <a:rPr lang="zh-CN" altLang="zh-CN" dirty="0"/>
              <a:t>硬件设备：电脑</a:t>
            </a:r>
            <a:r>
              <a:rPr lang="en-US" altLang="zh-CN" dirty="0"/>
              <a:t>N</a:t>
            </a:r>
            <a:r>
              <a:rPr lang="zh-CN" altLang="zh-CN" dirty="0"/>
              <a:t>台</a:t>
            </a:r>
          </a:p>
          <a:p>
            <a:r>
              <a:rPr lang="zh-CN" altLang="zh-CN" dirty="0"/>
              <a:t>计算机系统支持 </a:t>
            </a:r>
          </a:p>
          <a:p>
            <a:r>
              <a:rPr lang="zh-CN" altLang="zh-CN" dirty="0"/>
              <a:t>软件设备：</a:t>
            </a:r>
            <a:r>
              <a:rPr lang="en-US" altLang="zh-CN" dirty="0"/>
              <a:t>Microsoft  XP</a:t>
            </a:r>
            <a:r>
              <a:rPr lang="zh-CN" altLang="zh-CN" dirty="0"/>
              <a:t>、</a:t>
            </a:r>
            <a:r>
              <a:rPr lang="en-US" altLang="zh-CN" dirty="0"/>
              <a:t>SqlSever2005</a:t>
            </a:r>
            <a:endParaRPr lang="zh-CN" altLang="zh-CN" dirty="0"/>
          </a:p>
          <a:p>
            <a:r>
              <a:rPr lang="zh-CN" altLang="zh-CN" dirty="0"/>
              <a:t>本系统打算使用</a:t>
            </a:r>
            <a:r>
              <a:rPr lang="en-US" altLang="zh-CN" dirty="0" err="1"/>
              <a:t>WebStorm</a:t>
            </a:r>
            <a:r>
              <a:rPr lang="zh-CN" altLang="zh-CN" dirty="0"/>
              <a:t>作为界面和功能开发工具，使用</a:t>
            </a:r>
            <a:r>
              <a:rPr lang="en-US" altLang="zh-CN" dirty="0"/>
              <a:t>MySQL</a:t>
            </a:r>
            <a:r>
              <a:rPr lang="zh-CN" altLang="zh-CN" dirty="0"/>
              <a:t>作为后台数据库，并利用其提供的各种面向对象的开发工具进行界面和数据库开发。系统开发过程要结合快速原型模型与增量模型的优点：首先在短时间内建立系统应用原型，然后，对初始原型系统进行需求迭代，不断修正和改进，直到形成可行系统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7002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0743" y="2077443"/>
            <a:ext cx="8568952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成功</a:t>
            </a:r>
            <a:r>
              <a:rPr lang="zh-CN" altLang="zh-CN" dirty="0"/>
              <a:t>地开发该网站， 我们首先得得到教师和学院的支持和认可；还需要得到教师，同学的高度配合；需要有的软件有：</a:t>
            </a:r>
            <a:r>
              <a:rPr lang="en-US" altLang="zh-CN" dirty="0" err="1"/>
              <a:t>dreamwaver</a:t>
            </a:r>
            <a:r>
              <a:rPr lang="zh-CN" altLang="zh-CN" dirty="0"/>
              <a:t>、</a:t>
            </a:r>
            <a:r>
              <a:rPr lang="en-US" altLang="zh-CN" dirty="0"/>
              <a:t>rational rose</a:t>
            </a:r>
            <a:r>
              <a:rPr lang="zh-CN" altLang="zh-CN" dirty="0"/>
              <a:t>、</a:t>
            </a:r>
            <a:r>
              <a:rPr lang="en-US" altLang="zh-CN" dirty="0"/>
              <a:t>office tools</a:t>
            </a:r>
            <a:r>
              <a:rPr lang="zh-CN" altLang="zh-CN" dirty="0"/>
              <a:t>、</a:t>
            </a:r>
            <a:r>
              <a:rPr lang="en-US" altLang="zh-CN" dirty="0" err="1"/>
              <a:t>photoshop</a:t>
            </a:r>
            <a:r>
              <a:rPr lang="en-US" altLang="zh-CN" dirty="0"/>
              <a:t>, project</a:t>
            </a:r>
            <a:r>
              <a:rPr lang="zh-CN" altLang="zh-CN" dirty="0"/>
              <a:t>和可以上网的电脑。其次我们团队有较好的合作精神，工作能力和有空余时间，能够按照项目计划报告按时完成每个阶段的进度，在时间十六周之内完成规定的工作。</a:t>
            </a:r>
            <a:endParaRPr lang="zh-CN" altLang="zh-CN" sz="1200" dirty="0"/>
          </a:p>
          <a:p>
            <a:r>
              <a:rPr lang="en-US" altLang="zh-CN" i="1" dirty="0"/>
              <a:t> </a:t>
            </a:r>
            <a:endParaRPr lang="zh-CN" altLang="zh-CN" sz="1600" dirty="0"/>
          </a:p>
          <a:p>
            <a:pPr lvl="0"/>
            <a:r>
              <a:rPr lang="zh-CN" altLang="zh-CN" b="1" dirty="0"/>
              <a:t>风险分析</a:t>
            </a:r>
            <a:endParaRPr lang="zh-CN" altLang="zh-CN" sz="1400" b="1" dirty="0"/>
          </a:p>
          <a:p>
            <a:r>
              <a:rPr lang="zh-CN" altLang="zh-CN" dirty="0"/>
              <a:t>人员间时间冲突，需求分析计划准备不充分，工作过程中软硬件出现差错等等。</a:t>
            </a:r>
            <a:endParaRPr lang="zh-CN" altLang="zh-CN" sz="1200" dirty="0"/>
          </a:p>
          <a:p>
            <a:pPr lvl="0"/>
            <a:endParaRPr lang="zh-CN" altLang="zh-CN" sz="1400" b="1" dirty="0"/>
          </a:p>
          <a:p>
            <a:pPr lvl="0"/>
            <a:r>
              <a:rPr lang="zh-CN" altLang="zh-CN" b="1" dirty="0"/>
              <a:t>结论</a:t>
            </a:r>
            <a:endParaRPr lang="zh-CN" altLang="zh-CN" sz="1400" b="1" dirty="0"/>
          </a:p>
          <a:p>
            <a:r>
              <a:rPr lang="zh-CN" altLang="zh-CN" dirty="0"/>
              <a:t>确定项目计划后，立即开始执行。</a:t>
            </a:r>
            <a:endParaRPr lang="zh-CN" altLang="zh-CN" sz="1200" dirty="0"/>
          </a:p>
        </p:txBody>
      </p:sp>
      <p:sp>
        <p:nvSpPr>
          <p:cNvPr id="4" name="矩形 3"/>
          <p:cNvSpPr/>
          <p:nvPr/>
        </p:nvSpPr>
        <p:spPr>
          <a:xfrm>
            <a:off x="427525" y="442455"/>
            <a:ext cx="2698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时间和资源</a:t>
            </a:r>
          </a:p>
        </p:txBody>
      </p:sp>
    </p:spTree>
    <p:extLst>
      <p:ext uri="{BB962C8B-B14F-4D97-AF65-F5344CB8AC3E}">
        <p14:creationId xmlns:p14="http://schemas.microsoft.com/office/powerpoint/2010/main" val="31674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205300" y="2748495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项目总体计划</a:t>
            </a:r>
            <a:endParaRPr lang="zh-CN" altLang="en-US" sz="5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05300" y="3696145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引言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9707" y="3696145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项目概述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6205300" y="407057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实施计划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349707" y="4070577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rgbClr val="FF0000"/>
                </a:solidFill>
              </a:rPr>
              <a:t>支持条件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3324162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7148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0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/>
          </p:cNvSpPr>
          <p:nvPr/>
        </p:nvSpPr>
        <p:spPr bwMode="auto">
          <a:xfrm>
            <a:off x="-9524" y="1960141"/>
            <a:ext cx="6438899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452711" y="2536205"/>
            <a:ext cx="525653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(1) </a:t>
            </a:r>
            <a:r>
              <a:rPr lang="zh-CN" altLang="zh-CN" sz="1400" dirty="0">
                <a:solidFill>
                  <a:schemeClr val="bg1"/>
                </a:solidFill>
              </a:rPr>
              <a:t>定义阶段：此阶段主要是立项和需求分析和计划部分，需要做出的报告和计划书：《项目立项报告》、《需求开发设计》 、《需求规格说明书》、《需求变更控制文档》 、《项目开发计划》、《配置管理计划》、《测试计划》 、《工程部署计划》 等；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(2) </a:t>
            </a:r>
            <a:r>
              <a:rPr lang="zh-CN" altLang="zh-CN" sz="1400" dirty="0">
                <a:solidFill>
                  <a:schemeClr val="bg1"/>
                </a:solidFill>
              </a:rPr>
              <a:t>开发阶段：此阶段主要是设计、编码和测试三个部分，各个部分需要做出相应的设计书或说明书：《系统结构图》、《概要设计说明书》、《详细设计书》、《测试报告书》等；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(3) </a:t>
            </a:r>
            <a:r>
              <a:rPr lang="zh-CN" altLang="zh-CN" sz="1400" dirty="0">
                <a:solidFill>
                  <a:schemeClr val="bg1"/>
                </a:solidFill>
              </a:rPr>
              <a:t>维护阶段：此阶段主要是运行和维护部分需要做出的说明书：《用户操作手册》和《项目部署手册》等。</a:t>
            </a:r>
          </a:p>
        </p:txBody>
      </p:sp>
      <p:sp>
        <p:nvSpPr>
          <p:cNvPr id="23" name="AutoShape 1"/>
          <p:cNvSpPr>
            <a:spLocks/>
          </p:cNvSpPr>
          <p:nvPr/>
        </p:nvSpPr>
        <p:spPr bwMode="auto">
          <a:xfrm>
            <a:off x="6429375" y="1960141"/>
            <a:ext cx="6429376" cy="28752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2669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2799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b="1" dirty="0"/>
              <a:t>项目概述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026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018215"/>
              </p:ext>
            </p:extLst>
          </p:nvPr>
        </p:nvGraphicFramePr>
        <p:xfrm>
          <a:off x="668735" y="3112271"/>
          <a:ext cx="6923638" cy="20333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7338"/>
                <a:gridCol w="2308150"/>
                <a:gridCol w="2308150"/>
              </a:tblGrid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姓名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角色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职务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r>
                        <a:rPr lang="en-US" sz="1200" kern="100">
                          <a:effectLst/>
                        </a:rPr>
                        <a:t>	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组长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项目经理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系统分析员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技术支持工程师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配置管理员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8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组员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程序员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8"/>
          <p:cNvSpPr txBox="1"/>
          <p:nvPr/>
        </p:nvSpPr>
        <p:spPr>
          <a:xfrm>
            <a:off x="956767" y="899169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人员分配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55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>
            <a:spLocks/>
          </p:cNvSpPr>
          <p:nvPr/>
        </p:nvSpPr>
        <p:spPr bwMode="auto">
          <a:xfrm>
            <a:off x="4218110" y="2071773"/>
            <a:ext cx="4397134" cy="1187385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354" y="3540129"/>
            <a:ext cx="3227211" cy="1017532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6" name="Freeform 2353"/>
          <p:cNvSpPr>
            <a:spLocks/>
          </p:cNvSpPr>
          <p:nvPr/>
        </p:nvSpPr>
        <p:spPr bwMode="auto">
          <a:xfrm>
            <a:off x="5395969" y="4795774"/>
            <a:ext cx="2404931" cy="784181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7" name="Freeform 2354"/>
          <p:cNvSpPr>
            <a:spLocks/>
          </p:cNvSpPr>
          <p:nvPr/>
        </p:nvSpPr>
        <p:spPr bwMode="auto">
          <a:xfrm>
            <a:off x="5600746" y="5145003"/>
            <a:ext cx="2214442" cy="110007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8" name="Freeform 2355"/>
          <p:cNvSpPr>
            <a:spLocks/>
          </p:cNvSpPr>
          <p:nvPr/>
        </p:nvSpPr>
        <p:spPr bwMode="auto">
          <a:xfrm>
            <a:off x="5349935" y="3887773"/>
            <a:ext cx="2890680" cy="1438196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49" name="Freeform 2356"/>
          <p:cNvSpPr>
            <a:spLocks/>
          </p:cNvSpPr>
          <p:nvPr/>
        </p:nvSpPr>
        <p:spPr bwMode="auto">
          <a:xfrm>
            <a:off x="4932445" y="2451165"/>
            <a:ext cx="3706610" cy="1844574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1977" y="2875004"/>
            <a:ext cx="687351" cy="2784322"/>
            <a:chOff x="7312026" y="2874963"/>
            <a:chExt cx="687388" cy="2784475"/>
          </a:xfrm>
          <a:solidFill>
            <a:schemeClr val="bg1"/>
          </a:solidFill>
        </p:grpSpPr>
        <p:sp>
          <p:nvSpPr>
            <p:cNvPr id="4150" name="Freeform 2357"/>
            <p:cNvSpPr>
              <a:spLocks/>
            </p:cNvSpPr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5" tIns="45717" rIns="91435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4" name="任意多边形 2433"/>
            <p:cNvSpPr>
              <a:spLocks/>
            </p:cNvSpPr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5" tIns="45717" rIns="91435" bIns="45717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33" name="任意多边形 2432"/>
            <p:cNvSpPr>
              <a:spLocks/>
            </p:cNvSpPr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5" tIns="45717" rIns="91435" bIns="45717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TextBox 8"/>
          <p:cNvSpPr txBox="1"/>
          <p:nvPr/>
        </p:nvSpPr>
        <p:spPr>
          <a:xfrm>
            <a:off x="956767" y="203394"/>
            <a:ext cx="280772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</a:t>
            </a:r>
            <a:endParaRPr lang="zh-CN" altLang="en-US" sz="4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4799" y="2348469"/>
            <a:ext cx="3214687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用户登录功能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留言板功能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教师信息发布功能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zh-CN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文件传输</a:t>
            </a:r>
            <a:r>
              <a:rPr lang="zh-CN" altLang="zh-CN" sz="28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功能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93671" y="2486968"/>
            <a:ext cx="3214688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(5)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学生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管理功能</a:t>
            </a:r>
            <a:endParaRPr lang="zh-CN" altLang="zh-CN" sz="280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(6)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系统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管理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功能</a:t>
            </a:r>
            <a:endParaRPr lang="en-US" altLang="zh-CN" sz="2800" kern="100" dirty="0" smtClean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宋体"/>
                <a:cs typeface="Times New Roman"/>
              </a:rPr>
              <a:t>(7)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学生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自助功能</a:t>
            </a:r>
            <a:endParaRPr lang="zh-CN" altLang="zh-CN" sz="280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(8)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游客</a:t>
            </a:r>
            <a:r>
              <a:rPr lang="zh-CN" altLang="zh-CN" sz="2800" kern="100" dirty="0">
                <a:solidFill>
                  <a:prstClr val="black"/>
                </a:solidFill>
                <a:latin typeface="Calibri"/>
                <a:ea typeface="微软雅黑"/>
                <a:cs typeface="Times New Roman"/>
              </a:rPr>
              <a:t>浏览功能</a:t>
            </a:r>
            <a:endParaRPr lang="zh-CN" altLang="zh-CN" sz="2800" kern="100" dirty="0">
              <a:solidFill>
                <a:prstClr val="black"/>
              </a:solidFill>
              <a:latin typeface="Calibri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76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38"/>
          <p:cNvSpPr/>
          <p:nvPr/>
        </p:nvSpPr>
        <p:spPr>
          <a:xfrm>
            <a:off x="1100783" y="2392189"/>
            <a:ext cx="4104456" cy="2880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0" name="Group 363"/>
          <p:cNvGrpSpPr/>
          <p:nvPr/>
        </p:nvGrpSpPr>
        <p:grpSpPr>
          <a:xfrm>
            <a:off x="2324919" y="3123027"/>
            <a:ext cx="1450072" cy="1151531"/>
            <a:chOff x="0" y="0"/>
            <a:chExt cx="850594" cy="850594"/>
          </a:xfrm>
          <a:solidFill>
            <a:srgbClr val="E60000"/>
          </a:solidFill>
        </p:grpSpPr>
        <p:sp>
          <p:nvSpPr>
            <p:cNvPr id="31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09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362"/>
            <p:cNvSpPr/>
            <p:nvPr/>
          </p:nvSpPr>
          <p:spPr>
            <a:xfrm>
              <a:off x="385650" y="338599"/>
              <a:ext cx="79671" cy="173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 algn="ctr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en-US" sz="14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dirty="0"/>
              <a:t>验收标准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93272" y="3063127"/>
            <a:ext cx="5400600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系统能正常运行且功能能达软件需求说明书中定义的全部功能、性能、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等需求。整个系统是否达到客户的要求，且试运行阶段不会出现两次以上</a:t>
            </a:r>
          </a:p>
        </p:txBody>
      </p:sp>
    </p:spTree>
    <p:extLst>
      <p:ext uri="{BB962C8B-B14F-4D97-AF65-F5344CB8AC3E}">
        <p14:creationId xmlns:p14="http://schemas.microsoft.com/office/powerpoint/2010/main" val="39006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b="1" dirty="0"/>
              <a:t>实施计划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256353"/>
              </p:ext>
            </p:extLst>
          </p:nvPr>
        </p:nvGraphicFramePr>
        <p:xfrm>
          <a:off x="7149455" y="1240061"/>
          <a:ext cx="3915145" cy="467491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588971"/>
                <a:gridCol w="1588971"/>
                <a:gridCol w="737203"/>
              </a:tblGrid>
              <a:tr h="358639"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需求规格说明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采用软件需求规格说明模板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指明需求来源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3586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为每一项需求注上标号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记录业务规范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3586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创建需求跟踪能力矩阵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需求规格说明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需求规格审核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审查需求文档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编写测试用例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编写用户手册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确定合格的标准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模拟需求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rowSpan="10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需求管理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使用需求管理工具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确定变更控制过程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建立变更控制委员会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进行变更影响分析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跟踪每一项变更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3586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编写需求文档的需求版本和控制版本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维护变历史记录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跟踪需求状态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2857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衡量需求稳定性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  <a:tr h="1793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需求变更文档</a:t>
                      </a:r>
                      <a:endParaRPr lang="zh-CN" sz="1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金志超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7245" marR="67245" marT="0" marB="0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51726"/>
              </p:ext>
            </p:extLst>
          </p:nvPr>
        </p:nvGraphicFramePr>
        <p:xfrm>
          <a:off x="1334426" y="1240061"/>
          <a:ext cx="4594659" cy="464636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326422"/>
                <a:gridCol w="1326422"/>
                <a:gridCol w="1326422"/>
                <a:gridCol w="615393"/>
              </a:tblGrid>
              <a:tr h="149690">
                <a:tc>
                  <a:txBody>
                    <a:bodyPr/>
                    <a:lstStyle/>
                    <a:p>
                      <a:pPr indent="1524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任务阶段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任务划分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indent="76200"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具体任务划分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负责人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336803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计划阶段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项目可行性报告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项目总体计划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3804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项目章程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3409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需求工程计划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387739">
                <a:tc rowSpan="19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需求阶段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 anchor="ctr"/>
                </a:tc>
                <a:tc rowSpan="1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项目获取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编写项目视图与范围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确定需求开发过程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林康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用户群分类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选择产品代表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葛鑫志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建立核心队伍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胡泽宇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确定使用实例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葛鑫志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2993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召开应用程序开发联系会议（</a:t>
                      </a:r>
                      <a:r>
                        <a:rPr lang="en-US" sz="1000" kern="100">
                          <a:effectLst/>
                        </a:rPr>
                        <a:t>JAD</a:t>
                      </a:r>
                      <a:r>
                        <a:rPr lang="zh-CN" sz="1000" kern="100">
                          <a:effectLst/>
                        </a:rPr>
                        <a:t>）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林康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分析用户工作流程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确定质量属性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QA</a:t>
                      </a:r>
                      <a:r>
                        <a:rPr lang="zh-CN" sz="1000" kern="100">
                          <a:effectLst/>
                        </a:rPr>
                        <a:t>计划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胡泽宇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检查问题报告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胡泽宇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需求重用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需求分析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绘制关联图：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胡泽宇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创建开发原型：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林康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分析可行性：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韩佳鑫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确定需求优先级：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葛鑫志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为需求建立模型：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林康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编写数据字典：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金志超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  <a:tr h="1496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应用质量功能调配：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胡泽宇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6134" marR="561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b="1" dirty="0"/>
              <a:t>实施计划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667882"/>
              </p:ext>
            </p:extLst>
          </p:nvPr>
        </p:nvGraphicFramePr>
        <p:xfrm>
          <a:off x="2756965" y="233569"/>
          <a:ext cx="6768753" cy="699908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855684"/>
                <a:gridCol w="1993981"/>
                <a:gridCol w="1993981"/>
                <a:gridCol w="925107"/>
              </a:tblGrid>
              <a:tr h="349954">
                <a:tc rowSpan="4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设计阶段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概要设计说明书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spc="5">
                          <a:effectLst/>
                        </a:rPr>
                        <a:t>接口设计说明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金志超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spc="5">
                          <a:effectLst/>
                        </a:rPr>
                        <a:t>软件结构设计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spc="5">
                          <a:effectLst/>
                        </a:rPr>
                        <a:t>数据库设计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实现阶段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终端控制模块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数据同步模块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数据库实现模块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9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后天管理中心控制模块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row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测试与维护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9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界面测试与数据确认测试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接口测试与代码走读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集成测试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测试报告书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葛鑫志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系统维护计划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胡泽宇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项目交付与技术支持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培训计划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用户使用手册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林康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安装部署计划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韩佳鑫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项目总结报告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全组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90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zh-CN" sz="3200" dirty="0"/>
              <a:t>进度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689662"/>
              </p:ext>
            </p:extLst>
          </p:nvPr>
        </p:nvGraphicFramePr>
        <p:xfrm>
          <a:off x="2684959" y="2032149"/>
          <a:ext cx="5568899" cy="335179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30842"/>
                <a:gridCol w="2205105"/>
                <a:gridCol w="1416476"/>
                <a:gridCol w="1416476"/>
              </a:tblGrid>
              <a:tr h="8379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 dirty="0">
                          <a:effectLst/>
                        </a:rPr>
                        <a:t>编号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任务阶段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开始日期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完成日期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计划阶段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2017.10.12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2017.10.29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需求分析阶段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2017.10.30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2017.12.31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设计阶段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2017.1.1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2018.1.3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实现阶段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2018.1.7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>
                          <a:effectLst/>
                        </a:rPr>
                        <a:t>测试与维护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2018.1.8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2018.1.14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89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0" dirty="0">
                          <a:effectLst/>
                        </a:rPr>
                        <a:t>项目交付与技术支持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2018.1.15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0" dirty="0">
                          <a:effectLst/>
                        </a:rPr>
                        <a:t>2018.1.21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9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5379916" y="2655324"/>
            <a:ext cx="4013196" cy="74239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1260428 w 4508453"/>
              <a:gd name="connsiteY3" fmla="*/ 88141 h 969560"/>
              <a:gd name="connsiteX4" fmla="*/ 1260428 w 4508453"/>
              <a:gd name="connsiteY4" fmla="*/ 890894 h 969560"/>
              <a:gd name="connsiteX5" fmla="*/ 3969982 w 4508453"/>
              <a:gd name="connsiteY5" fmla="*/ 890894 h 969560"/>
              <a:gd name="connsiteX6" fmla="*/ 4411496 w 4508453"/>
              <a:gd name="connsiteY6" fmla="*/ 489518 h 969560"/>
              <a:gd name="connsiteX7" fmla="*/ 4411497 w 4508453"/>
              <a:gd name="connsiteY7" fmla="*/ 489518 h 969560"/>
              <a:gd name="connsiteX8" fmla="*/ 3969983 w 4508453"/>
              <a:gd name="connsiteY8" fmla="*/ 88141 h 969560"/>
              <a:gd name="connsiteX9" fmla="*/ 484780 w 4508453"/>
              <a:gd name="connsiteY9" fmla="*/ 0 h 969560"/>
              <a:gd name="connsiteX10" fmla="*/ 4023673 w 4508453"/>
              <a:gd name="connsiteY10" fmla="*/ 0 h 969560"/>
              <a:gd name="connsiteX11" fmla="*/ 4508453 w 4508453"/>
              <a:gd name="connsiteY11" fmla="*/ 484780 h 969560"/>
              <a:gd name="connsiteX12" fmla="*/ 4508452 w 4508453"/>
              <a:gd name="connsiteY12" fmla="*/ 484780 h 969560"/>
              <a:gd name="connsiteX13" fmla="*/ 4023672 w 4508453"/>
              <a:gd name="connsiteY13" fmla="*/ 969560 h 969560"/>
              <a:gd name="connsiteX14" fmla="*/ 484780 w 4508453"/>
              <a:gd name="connsiteY14" fmla="*/ 969559 h 969560"/>
              <a:gd name="connsiteX15" fmla="*/ 9849 w 4508453"/>
              <a:gd name="connsiteY15" fmla="*/ 582479 h 969560"/>
              <a:gd name="connsiteX16" fmla="*/ 0 w 4508453"/>
              <a:gd name="connsiteY16" fmla="*/ 484780 h 969560"/>
              <a:gd name="connsiteX17" fmla="*/ 9849 w 4508453"/>
              <a:gd name="connsiteY17" fmla="*/ 387080 h 969560"/>
              <a:gd name="connsiteX18" fmla="*/ 484780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1260428" y="88141"/>
                </a:moveTo>
                <a:lnTo>
                  <a:pt x="1260428" y="890894"/>
                </a:lnTo>
                <a:lnTo>
                  <a:pt x="3969982" y="890894"/>
                </a:lnTo>
                <a:cubicBezTo>
                  <a:pt x="4213824" y="890894"/>
                  <a:pt x="4411496" y="711192"/>
                  <a:pt x="4411496" y="489518"/>
                </a:cubicBezTo>
                <a:lnTo>
                  <a:pt x="4411497" y="489518"/>
                </a:lnTo>
                <a:cubicBezTo>
                  <a:pt x="4411497" y="267843"/>
                  <a:pt x="4213825" y="88141"/>
                  <a:pt x="3969983" y="88141"/>
                </a:cubicBezTo>
                <a:close/>
                <a:moveTo>
                  <a:pt x="484780" y="0"/>
                </a:moveTo>
                <a:lnTo>
                  <a:pt x="4023673" y="0"/>
                </a:lnTo>
                <a:cubicBezTo>
                  <a:pt x="4291410" y="0"/>
                  <a:pt x="4508453" y="217043"/>
                  <a:pt x="4508453" y="484780"/>
                </a:cubicBezTo>
                <a:lnTo>
                  <a:pt x="4508452" y="484780"/>
                </a:lnTo>
                <a:cubicBezTo>
                  <a:pt x="4508452" y="752517"/>
                  <a:pt x="4291409" y="969560"/>
                  <a:pt x="4023672" y="969560"/>
                </a:cubicBezTo>
                <a:lnTo>
                  <a:pt x="484780" y="969559"/>
                </a:lnTo>
                <a:cubicBezTo>
                  <a:pt x="250510" y="969559"/>
                  <a:pt x="55053" y="803386"/>
                  <a:pt x="9849" y="582479"/>
                </a:cubicBezTo>
                <a:lnTo>
                  <a:pt x="0" y="484780"/>
                </a:lnTo>
                <a:lnTo>
                  <a:pt x="9849" y="387080"/>
                </a:lnTo>
                <a:cubicBezTo>
                  <a:pt x="55053" y="166174"/>
                  <a:pt x="250510" y="0"/>
                  <a:pt x="4847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1368000" tIns="0" rIns="0" bIns="0" rtlCol="0" anchor="ctr" anchorCtr="0">
            <a:no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可行性分析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MH_Other_1"/>
          <p:cNvSpPr txBox="1"/>
          <p:nvPr>
            <p:custDataLst>
              <p:tags r:id="rId3"/>
            </p:custDataLst>
          </p:nvPr>
        </p:nvSpPr>
        <p:spPr>
          <a:xfrm flipH="1">
            <a:off x="5595556" y="2718746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19" name="MH_SubTitle_2"/>
          <p:cNvSpPr/>
          <p:nvPr>
            <p:custDataLst>
              <p:tags r:id="rId4"/>
            </p:custDataLst>
          </p:nvPr>
        </p:nvSpPr>
        <p:spPr>
          <a:xfrm flipH="1">
            <a:off x="3285945" y="4097176"/>
            <a:ext cx="4011664" cy="741248"/>
          </a:xfrm>
          <a:custGeom>
            <a:avLst/>
            <a:gdLst>
              <a:gd name="connsiteX0" fmla="*/ 0 w 4508453"/>
              <a:gd name="connsiteY0" fmla="*/ 484779 h 969560"/>
              <a:gd name="connsiteX1" fmla="*/ 0 w 4508453"/>
              <a:gd name="connsiteY1" fmla="*/ 484780 h 969560"/>
              <a:gd name="connsiteX2" fmla="*/ 0 w 4508453"/>
              <a:gd name="connsiteY2" fmla="*/ 484780 h 969560"/>
              <a:gd name="connsiteX3" fmla="*/ 3969983 w 4508453"/>
              <a:gd name="connsiteY3" fmla="*/ 88141 h 969560"/>
              <a:gd name="connsiteX4" fmla="*/ 4411497 w 4508453"/>
              <a:gd name="connsiteY4" fmla="*/ 489518 h 969560"/>
              <a:gd name="connsiteX5" fmla="*/ 4411496 w 4508453"/>
              <a:gd name="connsiteY5" fmla="*/ 489518 h 969560"/>
              <a:gd name="connsiteX6" fmla="*/ 3969982 w 4508453"/>
              <a:gd name="connsiteY6" fmla="*/ 890894 h 969560"/>
              <a:gd name="connsiteX7" fmla="*/ 1260428 w 4508453"/>
              <a:gd name="connsiteY7" fmla="*/ 890894 h 969560"/>
              <a:gd name="connsiteX8" fmla="*/ 1260428 w 4508453"/>
              <a:gd name="connsiteY8" fmla="*/ 88141 h 969560"/>
              <a:gd name="connsiteX9" fmla="*/ 4023673 w 4508453"/>
              <a:gd name="connsiteY9" fmla="*/ 0 h 969560"/>
              <a:gd name="connsiteX10" fmla="*/ 484780 w 4508453"/>
              <a:gd name="connsiteY10" fmla="*/ 0 h 969560"/>
              <a:gd name="connsiteX11" fmla="*/ 9849 w 4508453"/>
              <a:gd name="connsiteY11" fmla="*/ 387080 h 969560"/>
              <a:gd name="connsiteX12" fmla="*/ 0 w 4508453"/>
              <a:gd name="connsiteY12" fmla="*/ 484780 h 969560"/>
              <a:gd name="connsiteX13" fmla="*/ 9849 w 4508453"/>
              <a:gd name="connsiteY13" fmla="*/ 582479 h 969560"/>
              <a:gd name="connsiteX14" fmla="*/ 484780 w 4508453"/>
              <a:gd name="connsiteY14" fmla="*/ 969559 h 969560"/>
              <a:gd name="connsiteX15" fmla="*/ 4023672 w 4508453"/>
              <a:gd name="connsiteY15" fmla="*/ 969560 h 969560"/>
              <a:gd name="connsiteX16" fmla="*/ 4508452 w 4508453"/>
              <a:gd name="connsiteY16" fmla="*/ 484780 h 969560"/>
              <a:gd name="connsiteX17" fmla="*/ 4508453 w 4508453"/>
              <a:gd name="connsiteY17" fmla="*/ 484780 h 969560"/>
              <a:gd name="connsiteX18" fmla="*/ 4023673 w 4508453"/>
              <a:gd name="connsiteY18" fmla="*/ 0 h 96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08453" h="969560">
                <a:moveTo>
                  <a:pt x="0" y="484779"/>
                </a:moveTo>
                <a:lnTo>
                  <a:pt x="0" y="484780"/>
                </a:lnTo>
                <a:lnTo>
                  <a:pt x="0" y="484780"/>
                </a:lnTo>
                <a:close/>
                <a:moveTo>
                  <a:pt x="3969983" y="88141"/>
                </a:moveTo>
                <a:cubicBezTo>
                  <a:pt x="4213825" y="88141"/>
                  <a:pt x="4411497" y="267843"/>
                  <a:pt x="4411497" y="489518"/>
                </a:cubicBezTo>
                <a:lnTo>
                  <a:pt x="4411496" y="489518"/>
                </a:lnTo>
                <a:cubicBezTo>
                  <a:pt x="4411496" y="711192"/>
                  <a:pt x="4213824" y="890894"/>
                  <a:pt x="3969982" y="890894"/>
                </a:cubicBezTo>
                <a:lnTo>
                  <a:pt x="1260428" y="890894"/>
                </a:lnTo>
                <a:lnTo>
                  <a:pt x="1260428" y="88141"/>
                </a:lnTo>
                <a:close/>
                <a:moveTo>
                  <a:pt x="4023673" y="0"/>
                </a:moveTo>
                <a:lnTo>
                  <a:pt x="484780" y="0"/>
                </a:lnTo>
                <a:cubicBezTo>
                  <a:pt x="250510" y="0"/>
                  <a:pt x="55053" y="166174"/>
                  <a:pt x="9849" y="387080"/>
                </a:cubicBezTo>
                <a:lnTo>
                  <a:pt x="0" y="484780"/>
                </a:lnTo>
                <a:lnTo>
                  <a:pt x="9849" y="582479"/>
                </a:lnTo>
                <a:cubicBezTo>
                  <a:pt x="55053" y="803386"/>
                  <a:pt x="250510" y="969559"/>
                  <a:pt x="484780" y="969559"/>
                </a:cubicBezTo>
                <a:lnTo>
                  <a:pt x="4023672" y="969560"/>
                </a:lnTo>
                <a:cubicBezTo>
                  <a:pt x="4291409" y="969560"/>
                  <a:pt x="4508452" y="752517"/>
                  <a:pt x="4508452" y="484780"/>
                </a:cubicBezTo>
                <a:lnTo>
                  <a:pt x="4508453" y="484780"/>
                </a:lnTo>
                <a:cubicBezTo>
                  <a:pt x="4508453" y="217043"/>
                  <a:pt x="4291410" y="0"/>
                  <a:pt x="4023673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square" lIns="324000" tIns="0" rIns="0" bIns="0" rtlCol="0" anchor="ctr">
            <a:no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项目总体计划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_1"/>
          <p:cNvSpPr txBox="1"/>
          <p:nvPr>
            <p:custDataLst>
              <p:tags r:id="rId5"/>
            </p:custDataLst>
          </p:nvPr>
        </p:nvSpPr>
        <p:spPr>
          <a:xfrm flipH="1">
            <a:off x="6213351" y="4175821"/>
            <a:ext cx="845887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4000" dirty="0" smtClean="0">
                <a:solidFill>
                  <a:srgbClr val="FFFFFF"/>
                </a:solidFill>
                <a:latin typeface="Arial" panose="020B0604020202020204" pitchFamily="34" charset="0"/>
                <a:cs typeface="Times New Roman" pitchFamily="18" charset="0"/>
                <a:sym typeface="Arial" panose="020B0604020202020204" pitchFamily="34" charset="0"/>
              </a:rPr>
              <a:t>02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cs typeface="Times New Roman" pitchFamily="18" charset="0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6"/>
            </p:custDataLst>
          </p:nvPr>
        </p:nvSpPr>
        <p:spPr>
          <a:xfrm>
            <a:off x="4269135" y="1060917"/>
            <a:ext cx="1679574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Others_2"/>
          <p:cNvSpPr txBox="1"/>
          <p:nvPr>
            <p:custDataLst>
              <p:tags r:id="rId7"/>
            </p:custDataLst>
          </p:nvPr>
        </p:nvSpPr>
        <p:spPr>
          <a:xfrm>
            <a:off x="6294152" y="1060918"/>
            <a:ext cx="317081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523417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  <p:bldP spid="19" grpId="0" animBg="1"/>
      <p:bldP spid="20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8"/>
          <p:cNvSpPr txBox="1"/>
          <p:nvPr/>
        </p:nvSpPr>
        <p:spPr>
          <a:xfrm>
            <a:off x="824036" y="787566"/>
            <a:ext cx="280772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关键问题</a:t>
            </a:r>
            <a:endParaRPr lang="zh-CN" altLang="en-US" sz="4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6727" y="2536205"/>
            <a:ext cx="6429375" cy="29355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如何提高系统的运行效率以及可靠性，应采用高效率搜索算法以及模块化设计，减少各模块之间的耦合。对于数据库设计，应尽量减少数据冗余。</a:t>
            </a:r>
          </a:p>
        </p:txBody>
      </p:sp>
    </p:spTree>
    <p:extLst>
      <p:ext uri="{BB962C8B-B14F-4D97-AF65-F5344CB8AC3E}">
        <p14:creationId xmlns:p14="http://schemas.microsoft.com/office/powerpoint/2010/main" val="406745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774825" y="2349500"/>
          <a:ext cx="8748713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7432243" imgH="2271979" progId="Visio.Drawing.11">
                  <p:embed/>
                </p:oleObj>
              </mc:Choice>
              <mc:Fallback>
                <p:oleObj name="Visio" r:id="rId3" imgW="7432243" imgH="2271979" progId="Visio.Drawing.11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2349500"/>
                        <a:ext cx="8748713" cy="307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2499" y="709401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项目实施流程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23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7127" y="2877661"/>
            <a:ext cx="6429375" cy="1754326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计划的目的是帮助计划按照规划识别问题规划风险，在项目遇到风险时候，及时准确给出纠正措施，以此尽可能来保证项目不受到风险和问题影响正常运作。同时提供了问题和风险管理和分析机制，高效有效的方式来管理项目问题和风险。</a:t>
            </a:r>
          </a:p>
        </p:txBody>
      </p:sp>
      <p:sp>
        <p:nvSpPr>
          <p:cNvPr id="3" name="矩形 2"/>
          <p:cNvSpPr/>
          <p:nvPr/>
        </p:nvSpPr>
        <p:spPr>
          <a:xfrm>
            <a:off x="524719" y="318427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总体管理策略</a:t>
            </a:r>
          </a:p>
        </p:txBody>
      </p:sp>
    </p:spTree>
    <p:extLst>
      <p:ext uri="{BB962C8B-B14F-4D97-AF65-F5344CB8AC3E}">
        <p14:creationId xmlns:p14="http://schemas.microsoft.com/office/powerpoint/2010/main" val="224371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1109" y="2544861"/>
            <a:ext cx="4653448" cy="3709504"/>
            <a:chOff x="651109" y="2376419"/>
            <a:chExt cx="4653448" cy="3709504"/>
          </a:xfrm>
        </p:grpSpPr>
        <p:grpSp>
          <p:nvGrpSpPr>
            <p:cNvPr id="3" name="组合 2"/>
            <p:cNvGrpSpPr/>
            <p:nvPr/>
          </p:nvGrpSpPr>
          <p:grpSpPr>
            <a:xfrm>
              <a:off x="651109" y="2376419"/>
              <a:ext cx="4653448" cy="3709504"/>
              <a:chOff x="676860" y="2373244"/>
              <a:chExt cx="4653448" cy="3709504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>
                <a:off x="676860" y="2373244"/>
                <a:ext cx="4653448" cy="3709504"/>
                <a:chOff x="223" y="839"/>
                <a:chExt cx="3109" cy="2530"/>
              </a:xfrm>
            </p:grpSpPr>
            <p:sp>
              <p:nvSpPr>
                <p:cNvPr id="8" name="Freeform 5"/>
                <p:cNvSpPr>
                  <a:spLocks/>
                </p:cNvSpPr>
                <p:nvPr/>
              </p:nvSpPr>
              <p:spPr bwMode="auto">
                <a:xfrm>
                  <a:off x="223" y="839"/>
                  <a:ext cx="3109" cy="1927"/>
                </a:xfrm>
                <a:custGeom>
                  <a:avLst/>
                  <a:gdLst>
                    <a:gd name="T0" fmla="*/ 0 w 1313"/>
                    <a:gd name="T1" fmla="*/ 795 h 795"/>
                    <a:gd name="T2" fmla="*/ 0 w 1313"/>
                    <a:gd name="T3" fmla="*/ 29 h 795"/>
                    <a:gd name="T4" fmla="*/ 29 w 1313"/>
                    <a:gd name="T5" fmla="*/ 0 h 795"/>
                    <a:gd name="T6" fmla="*/ 1284 w 1313"/>
                    <a:gd name="T7" fmla="*/ 0 h 795"/>
                    <a:gd name="T8" fmla="*/ 1313 w 1313"/>
                    <a:gd name="T9" fmla="*/ 29 h 795"/>
                    <a:gd name="T10" fmla="*/ 1313 w 1313"/>
                    <a:gd name="T11" fmla="*/ 795 h 795"/>
                    <a:gd name="T12" fmla="*/ 0 w 1313"/>
                    <a:gd name="T13" fmla="*/ 795 h 7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13" h="795">
                      <a:moveTo>
                        <a:pt x="0" y="795"/>
                      </a:move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1284" y="0"/>
                        <a:pt x="1284" y="0"/>
                        <a:pt x="1284" y="0"/>
                      </a:cubicBezTo>
                      <a:cubicBezTo>
                        <a:pt x="1300" y="0"/>
                        <a:pt x="1313" y="13"/>
                        <a:pt x="1313" y="29"/>
                      </a:cubicBezTo>
                      <a:cubicBezTo>
                        <a:pt x="1313" y="795"/>
                        <a:pt x="1313" y="795"/>
                        <a:pt x="1313" y="795"/>
                      </a:cubicBezTo>
                      <a:lnTo>
                        <a:pt x="0" y="795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" name="Freeform 6"/>
                <p:cNvSpPr>
                  <a:spLocks/>
                </p:cNvSpPr>
                <p:nvPr/>
              </p:nvSpPr>
              <p:spPr bwMode="auto">
                <a:xfrm>
                  <a:off x="223" y="2766"/>
                  <a:ext cx="3109" cy="139"/>
                </a:xfrm>
                <a:custGeom>
                  <a:avLst/>
                  <a:gdLst>
                    <a:gd name="T0" fmla="*/ 1284 w 1313"/>
                    <a:gd name="T1" fmla="*/ 118 h 118"/>
                    <a:gd name="T2" fmla="*/ 29 w 1313"/>
                    <a:gd name="T3" fmla="*/ 118 h 118"/>
                    <a:gd name="T4" fmla="*/ 0 w 1313"/>
                    <a:gd name="T5" fmla="*/ 89 h 118"/>
                    <a:gd name="T6" fmla="*/ 0 w 1313"/>
                    <a:gd name="T7" fmla="*/ 0 h 118"/>
                    <a:gd name="T8" fmla="*/ 1313 w 1313"/>
                    <a:gd name="T9" fmla="*/ 0 h 118"/>
                    <a:gd name="T10" fmla="*/ 1313 w 1313"/>
                    <a:gd name="T11" fmla="*/ 89 h 118"/>
                    <a:gd name="T12" fmla="*/ 1284 w 1313"/>
                    <a:gd name="T13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13" h="118">
                      <a:moveTo>
                        <a:pt x="1284" y="118"/>
                      </a:moveTo>
                      <a:cubicBezTo>
                        <a:pt x="29" y="118"/>
                        <a:pt x="29" y="118"/>
                        <a:pt x="29" y="118"/>
                      </a:cubicBezTo>
                      <a:cubicBezTo>
                        <a:pt x="13" y="118"/>
                        <a:pt x="0" y="105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13" y="0"/>
                        <a:pt x="1313" y="0"/>
                        <a:pt x="1313" y="0"/>
                      </a:cubicBezTo>
                      <a:cubicBezTo>
                        <a:pt x="1313" y="89"/>
                        <a:pt x="1313" y="89"/>
                        <a:pt x="1313" y="89"/>
                      </a:cubicBezTo>
                      <a:cubicBezTo>
                        <a:pt x="1313" y="105"/>
                        <a:pt x="1300" y="118"/>
                        <a:pt x="1284" y="118"/>
                      </a:cubicBez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Freeform 7"/>
                <p:cNvSpPr>
                  <a:spLocks/>
                </p:cNvSpPr>
                <p:nvPr/>
              </p:nvSpPr>
              <p:spPr bwMode="auto">
                <a:xfrm>
                  <a:off x="1284" y="2905"/>
                  <a:ext cx="1041" cy="376"/>
                </a:xfrm>
                <a:custGeom>
                  <a:avLst/>
                  <a:gdLst>
                    <a:gd name="T0" fmla="*/ 0 w 1041"/>
                    <a:gd name="T1" fmla="*/ 376 h 376"/>
                    <a:gd name="T2" fmla="*/ 0 w 1041"/>
                    <a:gd name="T3" fmla="*/ 338 h 376"/>
                    <a:gd name="T4" fmla="*/ 120 w 1041"/>
                    <a:gd name="T5" fmla="*/ 324 h 376"/>
                    <a:gd name="T6" fmla="*/ 206 w 1041"/>
                    <a:gd name="T7" fmla="*/ 0 h 376"/>
                    <a:gd name="T8" fmla="*/ 833 w 1041"/>
                    <a:gd name="T9" fmla="*/ 0 h 376"/>
                    <a:gd name="T10" fmla="*/ 918 w 1041"/>
                    <a:gd name="T11" fmla="*/ 324 h 376"/>
                    <a:gd name="T12" fmla="*/ 1041 w 1041"/>
                    <a:gd name="T13" fmla="*/ 338 h 376"/>
                    <a:gd name="T14" fmla="*/ 1041 w 1041"/>
                    <a:gd name="T15" fmla="*/ 376 h 376"/>
                    <a:gd name="T16" fmla="*/ 0 w 1041"/>
                    <a:gd name="T17" fmla="*/ 376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1" h="376">
                      <a:moveTo>
                        <a:pt x="0" y="376"/>
                      </a:moveTo>
                      <a:lnTo>
                        <a:pt x="0" y="338"/>
                      </a:lnTo>
                      <a:lnTo>
                        <a:pt x="120" y="324"/>
                      </a:lnTo>
                      <a:lnTo>
                        <a:pt x="206" y="0"/>
                      </a:lnTo>
                      <a:lnTo>
                        <a:pt x="833" y="0"/>
                      </a:lnTo>
                      <a:lnTo>
                        <a:pt x="918" y="324"/>
                      </a:lnTo>
                      <a:lnTo>
                        <a:pt x="1041" y="338"/>
                      </a:lnTo>
                      <a:lnTo>
                        <a:pt x="1041" y="376"/>
                      </a:lnTo>
                      <a:lnTo>
                        <a:pt x="0" y="376"/>
                      </a:lnTo>
                      <a:close/>
                    </a:path>
                  </a:pathLst>
                </a:custGeom>
                <a:solidFill>
                  <a:srgbClr val="6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Freeform 8"/>
                <p:cNvSpPr>
                  <a:spLocks/>
                </p:cNvSpPr>
                <p:nvPr/>
              </p:nvSpPr>
              <p:spPr bwMode="auto">
                <a:xfrm>
                  <a:off x="1284" y="2993"/>
                  <a:ext cx="1041" cy="376"/>
                </a:xfrm>
                <a:custGeom>
                  <a:avLst/>
                  <a:gdLst>
                    <a:gd name="T0" fmla="*/ 0 w 1041"/>
                    <a:gd name="T1" fmla="*/ 376 h 376"/>
                    <a:gd name="T2" fmla="*/ 0 w 1041"/>
                    <a:gd name="T3" fmla="*/ 338 h 376"/>
                    <a:gd name="T4" fmla="*/ 120 w 1041"/>
                    <a:gd name="T5" fmla="*/ 324 h 376"/>
                    <a:gd name="T6" fmla="*/ 206 w 1041"/>
                    <a:gd name="T7" fmla="*/ 0 h 376"/>
                    <a:gd name="T8" fmla="*/ 833 w 1041"/>
                    <a:gd name="T9" fmla="*/ 0 h 376"/>
                    <a:gd name="T10" fmla="*/ 918 w 1041"/>
                    <a:gd name="T11" fmla="*/ 324 h 376"/>
                    <a:gd name="T12" fmla="*/ 1041 w 1041"/>
                    <a:gd name="T13" fmla="*/ 338 h 376"/>
                    <a:gd name="T14" fmla="*/ 1041 w 1041"/>
                    <a:gd name="T15" fmla="*/ 376 h 376"/>
                    <a:gd name="T16" fmla="*/ 0 w 1041"/>
                    <a:gd name="T17" fmla="*/ 376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41" h="376">
                      <a:moveTo>
                        <a:pt x="0" y="376"/>
                      </a:moveTo>
                      <a:lnTo>
                        <a:pt x="0" y="338"/>
                      </a:lnTo>
                      <a:lnTo>
                        <a:pt x="120" y="324"/>
                      </a:lnTo>
                      <a:lnTo>
                        <a:pt x="206" y="0"/>
                      </a:lnTo>
                      <a:lnTo>
                        <a:pt x="833" y="0"/>
                      </a:lnTo>
                      <a:lnTo>
                        <a:pt x="918" y="324"/>
                      </a:lnTo>
                      <a:lnTo>
                        <a:pt x="1041" y="338"/>
                      </a:lnTo>
                      <a:lnTo>
                        <a:pt x="1041" y="376"/>
                      </a:lnTo>
                      <a:lnTo>
                        <a:pt x="0" y="37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" name="Oval 9"/>
                <p:cNvSpPr>
                  <a:spLocks noChangeArrowheads="1"/>
                </p:cNvSpPr>
                <p:nvPr/>
              </p:nvSpPr>
              <p:spPr bwMode="auto">
                <a:xfrm>
                  <a:off x="1793" y="882"/>
                  <a:ext cx="30" cy="33"/>
                </a:xfrm>
                <a:prstGeom prst="ellipse">
                  <a:avLst/>
                </a:prstGeom>
                <a:solidFill>
                  <a:srgbClr val="E9E9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" name="Rectangle 10"/>
                <p:cNvSpPr>
                  <a:spLocks noChangeArrowheads="1"/>
                </p:cNvSpPr>
                <p:nvPr/>
              </p:nvSpPr>
              <p:spPr bwMode="auto">
                <a:xfrm>
                  <a:off x="318" y="960"/>
                  <a:ext cx="2919" cy="1639"/>
                </a:xfrm>
                <a:prstGeom prst="rect">
                  <a:avLst/>
                </a:pr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1"/>
                <p:cNvSpPr>
                  <a:spLocks/>
                </p:cNvSpPr>
                <p:nvPr/>
              </p:nvSpPr>
              <p:spPr bwMode="auto">
                <a:xfrm>
                  <a:off x="1478" y="2993"/>
                  <a:ext cx="651" cy="61"/>
                </a:xfrm>
                <a:custGeom>
                  <a:avLst/>
                  <a:gdLst>
                    <a:gd name="T0" fmla="*/ 639 w 651"/>
                    <a:gd name="T1" fmla="*/ 0 h 61"/>
                    <a:gd name="T2" fmla="*/ 12 w 651"/>
                    <a:gd name="T3" fmla="*/ 0 h 61"/>
                    <a:gd name="T4" fmla="*/ 0 w 651"/>
                    <a:gd name="T5" fmla="*/ 61 h 61"/>
                    <a:gd name="T6" fmla="*/ 651 w 651"/>
                    <a:gd name="T7" fmla="*/ 61 h 61"/>
                    <a:gd name="T8" fmla="*/ 639 w 651"/>
                    <a:gd name="T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1" h="61">
                      <a:moveTo>
                        <a:pt x="639" y="0"/>
                      </a:moveTo>
                      <a:lnTo>
                        <a:pt x="12" y="0"/>
                      </a:lnTo>
                      <a:lnTo>
                        <a:pt x="0" y="61"/>
                      </a:lnTo>
                      <a:lnTo>
                        <a:pt x="651" y="61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solidFill>
                  <a:srgbClr val="6464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12"/>
                <p:cNvSpPr>
                  <a:spLocks/>
                </p:cNvSpPr>
                <p:nvPr/>
              </p:nvSpPr>
              <p:spPr bwMode="auto">
                <a:xfrm>
                  <a:off x="1478" y="2993"/>
                  <a:ext cx="651" cy="61"/>
                </a:xfrm>
                <a:custGeom>
                  <a:avLst/>
                  <a:gdLst>
                    <a:gd name="T0" fmla="*/ 639 w 651"/>
                    <a:gd name="T1" fmla="*/ 0 h 61"/>
                    <a:gd name="T2" fmla="*/ 12 w 651"/>
                    <a:gd name="T3" fmla="*/ 0 h 61"/>
                    <a:gd name="T4" fmla="*/ 0 w 651"/>
                    <a:gd name="T5" fmla="*/ 61 h 61"/>
                    <a:gd name="T6" fmla="*/ 651 w 651"/>
                    <a:gd name="T7" fmla="*/ 61 h 61"/>
                    <a:gd name="T8" fmla="*/ 639 w 651"/>
                    <a:gd name="T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1" h="61">
                      <a:moveTo>
                        <a:pt x="639" y="0"/>
                      </a:moveTo>
                      <a:lnTo>
                        <a:pt x="12" y="0"/>
                      </a:lnTo>
                      <a:lnTo>
                        <a:pt x="0" y="61"/>
                      </a:lnTo>
                      <a:lnTo>
                        <a:pt x="651" y="61"/>
                      </a:lnTo>
                      <a:lnTo>
                        <a:pt x="63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773" y="2623870"/>
                <a:ext cx="4185139" cy="2520208"/>
              </a:xfrm>
              <a:prstGeom prst="rect">
                <a:avLst/>
              </a:prstGeom>
            </p:spPr>
          </p:pic>
        </p:grpSp>
        <p:sp>
          <p:nvSpPr>
            <p:cNvPr id="4" name="同心圆 3"/>
            <p:cNvSpPr/>
            <p:nvPr/>
          </p:nvSpPr>
          <p:spPr>
            <a:xfrm>
              <a:off x="2892923" y="5500243"/>
              <a:ext cx="247650" cy="247650"/>
            </a:xfrm>
            <a:prstGeom prst="donut">
              <a:avLst>
                <a:gd name="adj" fmla="val 70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947469" y="5554789"/>
              <a:ext cx="138557" cy="138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27450"/>
              </p:ext>
            </p:extLst>
          </p:nvPr>
        </p:nvGraphicFramePr>
        <p:xfrm>
          <a:off x="6429375" y="1888133"/>
          <a:ext cx="4753533" cy="2892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28">
                  <a:extLst>
                    <a:ext uri="{9D8B030D-6E8A-4147-A177-3AD203B41FA5}">
                      <a16:colId xmlns="" xmlns:a16="http://schemas.microsoft.com/office/drawing/2014/main" val="3731804523"/>
                    </a:ext>
                  </a:extLst>
                </a:gridCol>
                <a:gridCol w="3302277">
                  <a:extLst>
                    <a:ext uri="{9D8B030D-6E8A-4147-A177-3AD203B41FA5}">
                      <a16:colId xmlns="" xmlns:a16="http://schemas.microsoft.com/office/drawing/2014/main" val="975111632"/>
                    </a:ext>
                  </a:extLst>
                </a:gridCol>
                <a:gridCol w="725628">
                  <a:extLst>
                    <a:ext uri="{9D8B030D-6E8A-4147-A177-3AD203B41FA5}">
                      <a16:colId xmlns="" xmlns:a16="http://schemas.microsoft.com/office/drawing/2014/main" val="3794544177"/>
                    </a:ext>
                  </a:extLst>
                </a:gridCol>
              </a:tblGrid>
              <a:tr h="6704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57F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91089309"/>
                  </a:ext>
                </a:extLst>
              </a:tr>
              <a:tr h="44072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22921144"/>
                  </a:ext>
                </a:extLst>
              </a:tr>
              <a:tr h="670476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75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5458158"/>
                  </a:ext>
                </a:extLst>
              </a:tr>
              <a:tr h="440722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72612067"/>
                  </a:ext>
                </a:extLst>
              </a:tr>
              <a:tr h="670476">
                <a:tc>
                  <a:txBody>
                    <a:bodyPr/>
                    <a:lstStyle/>
                    <a:p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9CAC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2480906"/>
                  </a:ext>
                </a:extLst>
              </a:tr>
            </a:tbl>
          </a:graphicData>
        </a:graphic>
      </p:graphicFrame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6651405" y="2085926"/>
            <a:ext cx="504000" cy="504000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>
            <a:off x="6651405" y="4240349"/>
            <a:ext cx="504000" cy="504000"/>
          </a:xfrm>
          <a:custGeom>
            <a:avLst/>
            <a:gdLst>
              <a:gd name="T0" fmla="*/ 132 w 144"/>
              <a:gd name="T1" fmla="*/ 61 h 144"/>
              <a:gd name="T2" fmla="*/ 121 w 144"/>
              <a:gd name="T3" fmla="*/ 46 h 144"/>
              <a:gd name="T4" fmla="*/ 127 w 144"/>
              <a:gd name="T5" fmla="*/ 33 h 144"/>
              <a:gd name="T6" fmla="*/ 119 w 144"/>
              <a:gd name="T7" fmla="*/ 17 h 144"/>
              <a:gd name="T8" fmla="*/ 106 w 144"/>
              <a:gd name="T9" fmla="*/ 22 h 144"/>
              <a:gd name="T10" fmla="*/ 88 w 144"/>
              <a:gd name="T11" fmla="*/ 19 h 144"/>
              <a:gd name="T12" fmla="*/ 83 w 144"/>
              <a:gd name="T13" fmla="*/ 6 h 144"/>
              <a:gd name="T14" fmla="*/ 66 w 144"/>
              <a:gd name="T15" fmla="*/ 0 h 144"/>
              <a:gd name="T16" fmla="*/ 61 w 144"/>
              <a:gd name="T17" fmla="*/ 12 h 144"/>
              <a:gd name="T18" fmla="*/ 46 w 144"/>
              <a:gd name="T19" fmla="*/ 23 h 144"/>
              <a:gd name="T20" fmla="*/ 33 w 144"/>
              <a:gd name="T21" fmla="*/ 17 h 144"/>
              <a:gd name="T22" fmla="*/ 17 w 144"/>
              <a:gd name="T23" fmla="*/ 25 h 144"/>
              <a:gd name="T24" fmla="*/ 22 w 144"/>
              <a:gd name="T25" fmla="*/ 38 h 144"/>
              <a:gd name="T26" fmla="*/ 19 w 144"/>
              <a:gd name="T27" fmla="*/ 56 h 144"/>
              <a:gd name="T28" fmla="*/ 6 w 144"/>
              <a:gd name="T29" fmla="*/ 61 h 144"/>
              <a:gd name="T30" fmla="*/ 0 w 144"/>
              <a:gd name="T31" fmla="*/ 78 h 144"/>
              <a:gd name="T32" fmla="*/ 12 w 144"/>
              <a:gd name="T33" fmla="*/ 83 h 144"/>
              <a:gd name="T34" fmla="*/ 23 w 144"/>
              <a:gd name="T35" fmla="*/ 98 h 144"/>
              <a:gd name="T36" fmla="*/ 17 w 144"/>
              <a:gd name="T37" fmla="*/ 111 h 144"/>
              <a:gd name="T38" fmla="*/ 25 w 144"/>
              <a:gd name="T39" fmla="*/ 127 h 144"/>
              <a:gd name="T40" fmla="*/ 38 w 144"/>
              <a:gd name="T41" fmla="*/ 122 h 144"/>
              <a:gd name="T42" fmla="*/ 56 w 144"/>
              <a:gd name="T43" fmla="*/ 125 h 144"/>
              <a:gd name="T44" fmla="*/ 61 w 144"/>
              <a:gd name="T45" fmla="*/ 138 h 144"/>
              <a:gd name="T46" fmla="*/ 78 w 144"/>
              <a:gd name="T47" fmla="*/ 144 h 144"/>
              <a:gd name="T48" fmla="*/ 83 w 144"/>
              <a:gd name="T49" fmla="*/ 132 h 144"/>
              <a:gd name="T50" fmla="*/ 98 w 144"/>
              <a:gd name="T51" fmla="*/ 121 h 144"/>
              <a:gd name="T52" fmla="*/ 111 w 144"/>
              <a:gd name="T53" fmla="*/ 127 h 144"/>
              <a:gd name="T54" fmla="*/ 127 w 144"/>
              <a:gd name="T55" fmla="*/ 119 h 144"/>
              <a:gd name="T56" fmla="*/ 122 w 144"/>
              <a:gd name="T57" fmla="*/ 106 h 144"/>
              <a:gd name="T58" fmla="*/ 125 w 144"/>
              <a:gd name="T59" fmla="*/ 88 h 144"/>
              <a:gd name="T60" fmla="*/ 138 w 144"/>
              <a:gd name="T61" fmla="*/ 83 h 144"/>
              <a:gd name="T62" fmla="*/ 144 w 144"/>
              <a:gd name="T63" fmla="*/ 66 h 144"/>
              <a:gd name="T64" fmla="*/ 100 w 144"/>
              <a:gd name="T65" fmla="*/ 72 h 144"/>
              <a:gd name="T66" fmla="*/ 44 w 144"/>
              <a:gd name="T67" fmla="*/ 72 h 144"/>
              <a:gd name="T68" fmla="*/ 100 w 144"/>
              <a:gd name="T6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44">
                <a:moveTo>
                  <a:pt x="138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29" y="61"/>
                  <a:pt x="126" y="59"/>
                  <a:pt x="125" y="5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19" y="44"/>
                  <a:pt x="120" y="40"/>
                  <a:pt x="122" y="3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9" y="31"/>
                  <a:pt x="129" y="27"/>
                  <a:pt x="127" y="25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5"/>
                  <a:pt x="113" y="15"/>
                  <a:pt x="111" y="17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4" y="24"/>
                  <a:pt x="100" y="25"/>
                  <a:pt x="98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5" y="18"/>
                  <a:pt x="83" y="15"/>
                  <a:pt x="83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2"/>
                  <a:pt x="81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0"/>
                  <a:pt x="61" y="2"/>
                  <a:pt x="61" y="6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5"/>
                  <a:pt x="59" y="18"/>
                  <a:pt x="56" y="19"/>
                </a:cubicBezTo>
                <a:cubicBezTo>
                  <a:pt x="46" y="23"/>
                  <a:pt x="46" y="23"/>
                  <a:pt x="46" y="23"/>
                </a:cubicBezTo>
                <a:cubicBezTo>
                  <a:pt x="44" y="25"/>
                  <a:pt x="40" y="24"/>
                  <a:pt x="38" y="22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5"/>
                  <a:pt x="27" y="15"/>
                  <a:pt x="25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15" y="27"/>
                  <a:pt x="15" y="31"/>
                  <a:pt x="17" y="33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40"/>
                  <a:pt x="25" y="44"/>
                  <a:pt x="23" y="46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9"/>
                  <a:pt x="15" y="61"/>
                  <a:pt x="12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1"/>
                  <a:pt x="0" y="63"/>
                  <a:pt x="0" y="6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2" y="83"/>
                  <a:pt x="6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5" y="83"/>
                  <a:pt x="18" y="85"/>
                  <a:pt x="19" y="88"/>
                </a:cubicBezTo>
                <a:cubicBezTo>
                  <a:pt x="23" y="98"/>
                  <a:pt x="23" y="98"/>
                  <a:pt x="23" y="98"/>
                </a:cubicBezTo>
                <a:cubicBezTo>
                  <a:pt x="25" y="100"/>
                  <a:pt x="24" y="104"/>
                  <a:pt x="22" y="106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5" y="113"/>
                  <a:pt x="15" y="117"/>
                  <a:pt x="17" y="119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7" y="129"/>
                  <a:pt x="31" y="129"/>
                  <a:pt x="33" y="127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0"/>
                  <a:pt x="44" y="119"/>
                  <a:pt x="46" y="121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9" y="126"/>
                  <a:pt x="61" y="129"/>
                  <a:pt x="61" y="132"/>
                </a:cubicBezTo>
                <a:cubicBezTo>
                  <a:pt x="61" y="138"/>
                  <a:pt x="61" y="138"/>
                  <a:pt x="61" y="138"/>
                </a:cubicBezTo>
                <a:cubicBezTo>
                  <a:pt x="61" y="142"/>
                  <a:pt x="63" y="144"/>
                  <a:pt x="66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81" y="144"/>
                  <a:pt x="83" y="142"/>
                  <a:pt x="83" y="138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3" y="129"/>
                  <a:pt x="85" y="126"/>
                  <a:pt x="88" y="125"/>
                </a:cubicBezTo>
                <a:cubicBezTo>
                  <a:pt x="98" y="121"/>
                  <a:pt x="98" y="121"/>
                  <a:pt x="98" y="121"/>
                </a:cubicBezTo>
                <a:cubicBezTo>
                  <a:pt x="100" y="119"/>
                  <a:pt x="104" y="120"/>
                  <a:pt x="106" y="122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3" y="129"/>
                  <a:pt x="117" y="129"/>
                  <a:pt x="119" y="12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9" y="117"/>
                  <a:pt x="129" y="113"/>
                  <a:pt x="127" y="111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0" y="104"/>
                  <a:pt x="119" y="100"/>
                  <a:pt x="121" y="98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6" y="85"/>
                  <a:pt x="129" y="83"/>
                  <a:pt x="132" y="83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42" y="83"/>
                  <a:pt x="144" y="81"/>
                  <a:pt x="144" y="7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44" y="63"/>
                  <a:pt x="142" y="61"/>
                  <a:pt x="138" y="61"/>
                </a:cubicBezTo>
                <a:moveTo>
                  <a:pt x="100" y="72"/>
                </a:moveTo>
                <a:cubicBezTo>
                  <a:pt x="100" y="87"/>
                  <a:pt x="87" y="100"/>
                  <a:pt x="72" y="100"/>
                </a:cubicBezTo>
                <a:cubicBezTo>
                  <a:pt x="57" y="100"/>
                  <a:pt x="44" y="87"/>
                  <a:pt x="44" y="72"/>
                </a:cubicBezTo>
                <a:cubicBezTo>
                  <a:pt x="44" y="57"/>
                  <a:pt x="57" y="44"/>
                  <a:pt x="72" y="44"/>
                </a:cubicBezTo>
                <a:cubicBezTo>
                  <a:pt x="87" y="44"/>
                  <a:pt x="100" y="57"/>
                  <a:pt x="100" y="7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10613706" y="3157129"/>
            <a:ext cx="522500" cy="468000"/>
            <a:chOff x="4638" y="1688"/>
            <a:chExt cx="418" cy="361"/>
          </a:xfrm>
          <a:solidFill>
            <a:schemeClr val="bg1"/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638" y="1782"/>
              <a:ext cx="331" cy="267"/>
            </a:xfrm>
            <a:custGeom>
              <a:avLst/>
              <a:gdLst>
                <a:gd name="T0" fmla="*/ 123 w 138"/>
                <a:gd name="T1" fmla="*/ 83 h 111"/>
                <a:gd name="T2" fmla="*/ 89 w 138"/>
                <a:gd name="T3" fmla="*/ 93 h 111"/>
                <a:gd name="T4" fmla="*/ 85 w 138"/>
                <a:gd name="T5" fmla="*/ 93 h 111"/>
                <a:gd name="T6" fmla="*/ 83 w 138"/>
                <a:gd name="T7" fmla="*/ 92 h 111"/>
                <a:gd name="T8" fmla="*/ 79 w 138"/>
                <a:gd name="T9" fmla="*/ 92 h 111"/>
                <a:gd name="T10" fmla="*/ 77 w 138"/>
                <a:gd name="T11" fmla="*/ 91 h 111"/>
                <a:gd name="T12" fmla="*/ 74 w 138"/>
                <a:gd name="T13" fmla="*/ 91 h 111"/>
                <a:gd name="T14" fmla="*/ 72 w 138"/>
                <a:gd name="T15" fmla="*/ 90 h 111"/>
                <a:gd name="T16" fmla="*/ 68 w 138"/>
                <a:gd name="T17" fmla="*/ 89 h 111"/>
                <a:gd name="T18" fmla="*/ 67 w 138"/>
                <a:gd name="T19" fmla="*/ 88 h 111"/>
                <a:gd name="T20" fmla="*/ 63 w 138"/>
                <a:gd name="T21" fmla="*/ 86 h 111"/>
                <a:gd name="T22" fmla="*/ 63 w 138"/>
                <a:gd name="T23" fmla="*/ 86 h 111"/>
                <a:gd name="T24" fmla="*/ 50 w 138"/>
                <a:gd name="T25" fmla="*/ 76 h 111"/>
                <a:gd name="T26" fmla="*/ 50 w 138"/>
                <a:gd name="T27" fmla="*/ 76 h 111"/>
                <a:gd name="T28" fmla="*/ 46 w 138"/>
                <a:gd name="T29" fmla="*/ 72 h 111"/>
                <a:gd name="T30" fmla="*/ 45 w 138"/>
                <a:gd name="T31" fmla="*/ 71 h 111"/>
                <a:gd name="T32" fmla="*/ 33 w 138"/>
                <a:gd name="T33" fmla="*/ 36 h 111"/>
                <a:gd name="T34" fmla="*/ 48 w 138"/>
                <a:gd name="T35" fmla="*/ 36 h 111"/>
                <a:gd name="T36" fmla="*/ 24 w 138"/>
                <a:gd name="T37" fmla="*/ 0 h 111"/>
                <a:gd name="T38" fmla="*/ 0 w 138"/>
                <a:gd name="T39" fmla="*/ 36 h 111"/>
                <a:gd name="T40" fmla="*/ 15 w 138"/>
                <a:gd name="T41" fmla="*/ 36 h 111"/>
                <a:gd name="T42" fmla="*/ 28 w 138"/>
                <a:gd name="T43" fmla="*/ 78 h 111"/>
                <a:gd name="T44" fmla="*/ 29 w 138"/>
                <a:gd name="T45" fmla="*/ 79 h 111"/>
                <a:gd name="T46" fmla="*/ 31 w 138"/>
                <a:gd name="T47" fmla="*/ 83 h 111"/>
                <a:gd name="T48" fmla="*/ 32 w 138"/>
                <a:gd name="T49" fmla="*/ 84 h 111"/>
                <a:gd name="T50" fmla="*/ 37 w 138"/>
                <a:gd name="T51" fmla="*/ 89 h 111"/>
                <a:gd name="T52" fmla="*/ 37 w 138"/>
                <a:gd name="T53" fmla="*/ 89 h 111"/>
                <a:gd name="T54" fmla="*/ 54 w 138"/>
                <a:gd name="T55" fmla="*/ 102 h 111"/>
                <a:gd name="T56" fmla="*/ 54 w 138"/>
                <a:gd name="T57" fmla="*/ 102 h 111"/>
                <a:gd name="T58" fmla="*/ 60 w 138"/>
                <a:gd name="T59" fmla="*/ 105 h 111"/>
                <a:gd name="T60" fmla="*/ 61 w 138"/>
                <a:gd name="T61" fmla="*/ 105 h 111"/>
                <a:gd name="T62" fmla="*/ 66 w 138"/>
                <a:gd name="T63" fmla="*/ 107 h 111"/>
                <a:gd name="T64" fmla="*/ 68 w 138"/>
                <a:gd name="T65" fmla="*/ 108 h 111"/>
                <a:gd name="T66" fmla="*/ 73 w 138"/>
                <a:gd name="T67" fmla="*/ 109 h 111"/>
                <a:gd name="T68" fmla="*/ 76 w 138"/>
                <a:gd name="T69" fmla="*/ 110 h 111"/>
                <a:gd name="T70" fmla="*/ 77 w 138"/>
                <a:gd name="T71" fmla="*/ 110 h 111"/>
                <a:gd name="T72" fmla="*/ 81 w 138"/>
                <a:gd name="T73" fmla="*/ 110 h 111"/>
                <a:gd name="T74" fmla="*/ 83 w 138"/>
                <a:gd name="T75" fmla="*/ 111 h 111"/>
                <a:gd name="T76" fmla="*/ 90 w 138"/>
                <a:gd name="T77" fmla="*/ 111 h 111"/>
                <a:gd name="T78" fmla="*/ 133 w 138"/>
                <a:gd name="T79" fmla="*/ 97 h 111"/>
                <a:gd name="T80" fmla="*/ 135 w 138"/>
                <a:gd name="T81" fmla="*/ 85 h 111"/>
                <a:gd name="T82" fmla="*/ 123 w 138"/>
                <a:gd name="T8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11">
                  <a:moveTo>
                    <a:pt x="123" y="83"/>
                  </a:moveTo>
                  <a:cubicBezTo>
                    <a:pt x="113" y="90"/>
                    <a:pt x="101" y="93"/>
                    <a:pt x="89" y="93"/>
                  </a:cubicBezTo>
                  <a:cubicBezTo>
                    <a:pt x="88" y="93"/>
                    <a:pt x="86" y="93"/>
                    <a:pt x="85" y="93"/>
                  </a:cubicBezTo>
                  <a:cubicBezTo>
                    <a:pt x="84" y="93"/>
                    <a:pt x="83" y="93"/>
                    <a:pt x="83" y="92"/>
                  </a:cubicBezTo>
                  <a:cubicBezTo>
                    <a:pt x="82" y="92"/>
                    <a:pt x="80" y="92"/>
                    <a:pt x="79" y="92"/>
                  </a:cubicBezTo>
                  <a:cubicBezTo>
                    <a:pt x="78" y="92"/>
                    <a:pt x="78" y="92"/>
                    <a:pt x="77" y="91"/>
                  </a:cubicBezTo>
                  <a:cubicBezTo>
                    <a:pt x="76" y="91"/>
                    <a:pt x="75" y="91"/>
                    <a:pt x="74" y="91"/>
                  </a:cubicBezTo>
                  <a:cubicBezTo>
                    <a:pt x="73" y="90"/>
                    <a:pt x="72" y="90"/>
                    <a:pt x="72" y="90"/>
                  </a:cubicBezTo>
                  <a:cubicBezTo>
                    <a:pt x="71" y="90"/>
                    <a:pt x="69" y="89"/>
                    <a:pt x="68" y="89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6" y="88"/>
                    <a:pt x="64" y="87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58" y="83"/>
                    <a:pt x="54" y="80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5"/>
                    <a:pt x="47" y="74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38" y="62"/>
                    <a:pt x="33" y="49"/>
                    <a:pt x="33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52"/>
                    <a:pt x="20" y="66"/>
                    <a:pt x="28" y="78"/>
                  </a:cubicBezTo>
                  <a:cubicBezTo>
                    <a:pt x="28" y="79"/>
                    <a:pt x="28" y="79"/>
                    <a:pt x="29" y="79"/>
                  </a:cubicBezTo>
                  <a:cubicBezTo>
                    <a:pt x="29" y="80"/>
                    <a:pt x="30" y="81"/>
                    <a:pt x="31" y="83"/>
                  </a:cubicBezTo>
                  <a:cubicBezTo>
                    <a:pt x="32" y="83"/>
                    <a:pt x="32" y="83"/>
                    <a:pt x="32" y="84"/>
                  </a:cubicBezTo>
                  <a:cubicBezTo>
                    <a:pt x="34" y="86"/>
                    <a:pt x="35" y="87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2" y="94"/>
                    <a:pt x="48" y="98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6" y="103"/>
                    <a:pt x="58" y="104"/>
                    <a:pt x="60" y="105"/>
                  </a:cubicBezTo>
                  <a:cubicBezTo>
                    <a:pt x="60" y="105"/>
                    <a:pt x="61" y="105"/>
                    <a:pt x="61" y="105"/>
                  </a:cubicBezTo>
                  <a:cubicBezTo>
                    <a:pt x="63" y="106"/>
                    <a:pt x="64" y="106"/>
                    <a:pt x="66" y="107"/>
                  </a:cubicBezTo>
                  <a:cubicBezTo>
                    <a:pt x="67" y="107"/>
                    <a:pt x="68" y="108"/>
                    <a:pt x="68" y="108"/>
                  </a:cubicBezTo>
                  <a:cubicBezTo>
                    <a:pt x="70" y="108"/>
                    <a:pt x="71" y="109"/>
                    <a:pt x="73" y="109"/>
                  </a:cubicBezTo>
                  <a:cubicBezTo>
                    <a:pt x="74" y="109"/>
                    <a:pt x="75" y="109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cubicBezTo>
                    <a:pt x="78" y="110"/>
                    <a:pt x="80" y="110"/>
                    <a:pt x="81" y="110"/>
                  </a:cubicBezTo>
                  <a:cubicBezTo>
                    <a:pt x="82" y="110"/>
                    <a:pt x="82" y="111"/>
                    <a:pt x="83" y="111"/>
                  </a:cubicBezTo>
                  <a:cubicBezTo>
                    <a:pt x="85" y="111"/>
                    <a:pt x="88" y="111"/>
                    <a:pt x="90" y="111"/>
                  </a:cubicBezTo>
                  <a:cubicBezTo>
                    <a:pt x="105" y="111"/>
                    <a:pt x="120" y="106"/>
                    <a:pt x="133" y="97"/>
                  </a:cubicBezTo>
                  <a:cubicBezTo>
                    <a:pt x="137" y="95"/>
                    <a:pt x="138" y="89"/>
                    <a:pt x="135" y="85"/>
                  </a:cubicBezTo>
                  <a:cubicBezTo>
                    <a:pt x="132" y="81"/>
                    <a:pt x="127" y="80"/>
                    <a:pt x="123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4739" y="1688"/>
              <a:ext cx="317" cy="267"/>
            </a:xfrm>
            <a:custGeom>
              <a:avLst/>
              <a:gdLst>
                <a:gd name="T0" fmla="*/ 123 w 138"/>
                <a:gd name="T1" fmla="*/ 75 h 111"/>
                <a:gd name="T2" fmla="*/ 110 w 138"/>
                <a:gd name="T3" fmla="*/ 33 h 111"/>
                <a:gd name="T4" fmla="*/ 109 w 138"/>
                <a:gd name="T5" fmla="*/ 32 h 111"/>
                <a:gd name="T6" fmla="*/ 106 w 138"/>
                <a:gd name="T7" fmla="*/ 28 h 111"/>
                <a:gd name="T8" fmla="*/ 106 w 138"/>
                <a:gd name="T9" fmla="*/ 27 h 111"/>
                <a:gd name="T10" fmla="*/ 78 w 138"/>
                <a:gd name="T11" fmla="*/ 6 h 111"/>
                <a:gd name="T12" fmla="*/ 77 w 138"/>
                <a:gd name="T13" fmla="*/ 6 h 111"/>
                <a:gd name="T14" fmla="*/ 72 w 138"/>
                <a:gd name="T15" fmla="*/ 4 h 111"/>
                <a:gd name="T16" fmla="*/ 70 w 138"/>
                <a:gd name="T17" fmla="*/ 3 h 111"/>
                <a:gd name="T18" fmla="*/ 65 w 138"/>
                <a:gd name="T19" fmla="*/ 2 h 111"/>
                <a:gd name="T20" fmla="*/ 62 w 138"/>
                <a:gd name="T21" fmla="*/ 1 h 111"/>
                <a:gd name="T22" fmla="*/ 61 w 138"/>
                <a:gd name="T23" fmla="*/ 1 h 111"/>
                <a:gd name="T24" fmla="*/ 57 w 138"/>
                <a:gd name="T25" fmla="*/ 1 h 111"/>
                <a:gd name="T26" fmla="*/ 55 w 138"/>
                <a:gd name="T27" fmla="*/ 0 h 111"/>
                <a:gd name="T28" fmla="*/ 49 w 138"/>
                <a:gd name="T29" fmla="*/ 0 h 111"/>
                <a:gd name="T30" fmla="*/ 48 w 138"/>
                <a:gd name="T31" fmla="*/ 0 h 111"/>
                <a:gd name="T32" fmla="*/ 48 w 138"/>
                <a:gd name="T33" fmla="*/ 0 h 111"/>
                <a:gd name="T34" fmla="*/ 5 w 138"/>
                <a:gd name="T35" fmla="*/ 14 h 111"/>
                <a:gd name="T36" fmla="*/ 3 w 138"/>
                <a:gd name="T37" fmla="*/ 26 h 111"/>
                <a:gd name="T38" fmla="*/ 15 w 138"/>
                <a:gd name="T39" fmla="*/ 28 h 111"/>
                <a:gd name="T40" fmla="*/ 48 w 138"/>
                <a:gd name="T41" fmla="*/ 18 h 111"/>
                <a:gd name="T42" fmla="*/ 53 w 138"/>
                <a:gd name="T43" fmla="*/ 18 h 111"/>
                <a:gd name="T44" fmla="*/ 55 w 138"/>
                <a:gd name="T45" fmla="*/ 18 h 111"/>
                <a:gd name="T46" fmla="*/ 59 w 138"/>
                <a:gd name="T47" fmla="*/ 19 h 111"/>
                <a:gd name="T48" fmla="*/ 61 w 138"/>
                <a:gd name="T49" fmla="*/ 19 h 111"/>
                <a:gd name="T50" fmla="*/ 65 w 138"/>
                <a:gd name="T51" fmla="*/ 20 h 111"/>
                <a:gd name="T52" fmla="*/ 66 w 138"/>
                <a:gd name="T53" fmla="*/ 21 h 111"/>
                <a:gd name="T54" fmla="*/ 70 w 138"/>
                <a:gd name="T55" fmla="*/ 22 h 111"/>
                <a:gd name="T56" fmla="*/ 70 w 138"/>
                <a:gd name="T57" fmla="*/ 23 h 111"/>
                <a:gd name="T58" fmla="*/ 92 w 138"/>
                <a:gd name="T59" fmla="*/ 39 h 111"/>
                <a:gd name="T60" fmla="*/ 92 w 138"/>
                <a:gd name="T61" fmla="*/ 39 h 111"/>
                <a:gd name="T62" fmla="*/ 105 w 138"/>
                <a:gd name="T63" fmla="*/ 75 h 111"/>
                <a:gd name="T64" fmla="*/ 90 w 138"/>
                <a:gd name="T65" fmla="*/ 75 h 111"/>
                <a:gd name="T66" fmla="*/ 114 w 138"/>
                <a:gd name="T67" fmla="*/ 111 h 111"/>
                <a:gd name="T68" fmla="*/ 138 w 138"/>
                <a:gd name="T69" fmla="*/ 75 h 111"/>
                <a:gd name="T70" fmla="*/ 123 w 138"/>
                <a:gd name="T71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8" h="111">
                  <a:moveTo>
                    <a:pt x="123" y="75"/>
                  </a:moveTo>
                  <a:cubicBezTo>
                    <a:pt x="123" y="59"/>
                    <a:pt x="118" y="45"/>
                    <a:pt x="110" y="33"/>
                  </a:cubicBezTo>
                  <a:cubicBezTo>
                    <a:pt x="110" y="32"/>
                    <a:pt x="110" y="32"/>
                    <a:pt x="109" y="32"/>
                  </a:cubicBezTo>
                  <a:cubicBezTo>
                    <a:pt x="108" y="30"/>
                    <a:pt x="107" y="29"/>
                    <a:pt x="106" y="28"/>
                  </a:cubicBezTo>
                  <a:cubicBezTo>
                    <a:pt x="106" y="28"/>
                    <a:pt x="106" y="27"/>
                    <a:pt x="106" y="27"/>
                  </a:cubicBezTo>
                  <a:cubicBezTo>
                    <a:pt x="98" y="18"/>
                    <a:pt x="89" y="11"/>
                    <a:pt x="78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5"/>
                    <a:pt x="73" y="4"/>
                    <a:pt x="72" y="4"/>
                  </a:cubicBezTo>
                  <a:cubicBezTo>
                    <a:pt x="71" y="4"/>
                    <a:pt x="70" y="3"/>
                    <a:pt x="70" y="3"/>
                  </a:cubicBezTo>
                  <a:cubicBezTo>
                    <a:pt x="68" y="3"/>
                    <a:pt x="67" y="2"/>
                    <a:pt x="65" y="2"/>
                  </a:cubicBezTo>
                  <a:cubicBezTo>
                    <a:pt x="64" y="2"/>
                    <a:pt x="63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53" y="0"/>
                    <a:pt x="51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0"/>
                    <a:pt x="18" y="5"/>
                    <a:pt x="5" y="14"/>
                  </a:cubicBezTo>
                  <a:cubicBezTo>
                    <a:pt x="1" y="16"/>
                    <a:pt x="0" y="22"/>
                    <a:pt x="3" y="26"/>
                  </a:cubicBezTo>
                  <a:cubicBezTo>
                    <a:pt x="6" y="30"/>
                    <a:pt x="11" y="31"/>
                    <a:pt x="15" y="28"/>
                  </a:cubicBezTo>
                  <a:cubicBezTo>
                    <a:pt x="25" y="21"/>
                    <a:pt x="37" y="18"/>
                    <a:pt x="48" y="18"/>
                  </a:cubicBezTo>
                  <a:cubicBezTo>
                    <a:pt x="50" y="18"/>
                    <a:pt x="52" y="18"/>
                    <a:pt x="53" y="18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6" y="19"/>
                    <a:pt x="58" y="19"/>
                    <a:pt x="59" y="19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2" y="20"/>
                    <a:pt x="63" y="20"/>
                    <a:pt x="65" y="20"/>
                  </a:cubicBezTo>
                  <a:cubicBezTo>
                    <a:pt x="65" y="21"/>
                    <a:pt x="65" y="21"/>
                    <a:pt x="66" y="21"/>
                  </a:cubicBezTo>
                  <a:cubicBezTo>
                    <a:pt x="67" y="21"/>
                    <a:pt x="69" y="22"/>
                    <a:pt x="70" y="22"/>
                  </a:cubicBezTo>
                  <a:cubicBezTo>
                    <a:pt x="70" y="22"/>
                    <a:pt x="70" y="23"/>
                    <a:pt x="70" y="23"/>
                  </a:cubicBezTo>
                  <a:cubicBezTo>
                    <a:pt x="79" y="26"/>
                    <a:pt x="86" y="32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100" y="49"/>
                    <a:pt x="105" y="61"/>
                    <a:pt x="105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38" y="75"/>
                    <a:pt x="138" y="75"/>
                    <a:pt x="138" y="75"/>
                  </a:cubicBez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文本框 38"/>
          <p:cNvSpPr txBox="1"/>
          <p:nvPr/>
        </p:nvSpPr>
        <p:spPr>
          <a:xfrm>
            <a:off x="7269894" y="2231732"/>
            <a:ext cx="386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甘特图</a:t>
            </a:r>
            <a:endParaRPr lang="en-US" altLang="zh-CN" sz="1600" dirty="0"/>
          </a:p>
        </p:txBody>
      </p:sp>
      <p:sp>
        <p:nvSpPr>
          <p:cNvPr id="28" name="文本框 39"/>
          <p:cNvSpPr txBox="1"/>
          <p:nvPr/>
        </p:nvSpPr>
        <p:spPr>
          <a:xfrm>
            <a:off x="7269894" y="4473037"/>
            <a:ext cx="386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OBS</a:t>
            </a:r>
            <a:r>
              <a:rPr lang="zh-CN" altLang="en-US" sz="1600" dirty="0" smtClean="0"/>
              <a:t>图</a:t>
            </a:r>
            <a:endParaRPr lang="en-US" altLang="zh-CN" sz="1600" dirty="0"/>
          </a:p>
        </p:txBody>
      </p:sp>
      <p:sp>
        <p:nvSpPr>
          <p:cNvPr id="29" name="文本框 40"/>
          <p:cNvSpPr txBox="1"/>
          <p:nvPr/>
        </p:nvSpPr>
        <p:spPr>
          <a:xfrm>
            <a:off x="6429375" y="3356992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WBS</a:t>
            </a:r>
            <a:r>
              <a:rPr lang="zh-CN" altLang="en-US" sz="1600" dirty="0" smtClean="0"/>
              <a:t>图</a:t>
            </a:r>
            <a:endParaRPr lang="en-US" altLang="zh-CN" sz="1600" dirty="0"/>
          </a:p>
        </p:txBody>
      </p:sp>
      <p:sp>
        <p:nvSpPr>
          <p:cNvPr id="30" name="文本框 41"/>
          <p:cNvSpPr txBox="1"/>
          <p:nvPr/>
        </p:nvSpPr>
        <p:spPr>
          <a:xfrm>
            <a:off x="700986" y="736005"/>
            <a:ext cx="477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7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0743" y="1384077"/>
            <a:ext cx="642937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1.3</a:t>
            </a:r>
            <a:r>
              <a:rPr lang="zh-CN" altLang="zh-CN" dirty="0"/>
              <a:t>参考资料</a:t>
            </a:r>
          </a:p>
          <a:p>
            <a:r>
              <a:rPr lang="en-US" altLang="zh-CN" dirty="0"/>
              <a:t>[1] </a:t>
            </a:r>
            <a:r>
              <a:rPr lang="zh-CN" altLang="zh-CN" dirty="0"/>
              <a:t>《软件工程导论》（第</a:t>
            </a:r>
            <a:r>
              <a:rPr lang="en-US" altLang="zh-CN" dirty="0"/>
              <a:t>6</a:t>
            </a:r>
            <a:r>
              <a:rPr lang="zh-CN" altLang="zh-CN" dirty="0"/>
              <a:t>版） 编著：张海藩 牟永敏</a:t>
            </a:r>
            <a:r>
              <a:rPr lang="en-US" altLang="zh-CN" dirty="0"/>
              <a:t>  </a:t>
            </a:r>
            <a:r>
              <a:rPr lang="zh-CN" altLang="zh-CN" dirty="0"/>
              <a:t>出版社：清华大学出版社</a:t>
            </a:r>
          </a:p>
          <a:p>
            <a:r>
              <a:rPr lang="en-US" altLang="zh-CN" dirty="0"/>
              <a:t>[2]</a:t>
            </a:r>
            <a:r>
              <a:rPr lang="zh-CN" altLang="zh-CN" dirty="0"/>
              <a:t>《软件需求》（第</a:t>
            </a:r>
            <a:r>
              <a:rPr lang="en-US" altLang="zh-CN" dirty="0"/>
              <a:t>3</a:t>
            </a:r>
            <a:r>
              <a:rPr lang="zh-CN" altLang="zh-CN" dirty="0"/>
              <a:t>版） 编著</a:t>
            </a:r>
            <a:r>
              <a:rPr lang="en-US" altLang="zh-CN" dirty="0"/>
              <a:t>Karl </a:t>
            </a:r>
            <a:r>
              <a:rPr lang="en-US" altLang="zh-CN" dirty="0" err="1"/>
              <a:t>Wiegers</a:t>
            </a:r>
            <a:r>
              <a:rPr lang="en-US" altLang="zh-CN" dirty="0"/>
              <a:t>  Joy Beatty  </a:t>
            </a:r>
            <a:r>
              <a:rPr lang="zh-CN" altLang="zh-CN" dirty="0"/>
              <a:t>出版社：清华大学出版社</a:t>
            </a:r>
          </a:p>
          <a:p>
            <a:r>
              <a:rPr lang="en-US" altLang="zh-CN" dirty="0"/>
              <a:t>[3]</a:t>
            </a:r>
            <a:r>
              <a:rPr lang="zh-CN" altLang="zh-CN" dirty="0"/>
              <a:t>《软件项目管理》 编著：</a:t>
            </a:r>
            <a:r>
              <a:rPr lang="en-US" altLang="zh-CN" dirty="0"/>
              <a:t>Bob Hughes  Mike </a:t>
            </a:r>
            <a:r>
              <a:rPr lang="en-US" altLang="zh-CN" dirty="0" err="1"/>
              <a:t>Cotterell</a:t>
            </a:r>
            <a:r>
              <a:rPr lang="en-US" altLang="zh-CN" dirty="0"/>
              <a:t>  </a:t>
            </a:r>
            <a:r>
              <a:rPr lang="zh-CN" altLang="zh-CN" dirty="0"/>
              <a:t>出版社：机械工业出版社</a:t>
            </a:r>
          </a:p>
          <a:p>
            <a:r>
              <a:rPr lang="en-US" altLang="zh-CN" dirty="0"/>
              <a:t>[4] </a:t>
            </a:r>
            <a:r>
              <a:rPr lang="zh-CN" altLang="zh-CN" dirty="0"/>
              <a:t>《本项目可行性研究报告》</a:t>
            </a:r>
          </a:p>
        </p:txBody>
      </p:sp>
    </p:spTree>
    <p:extLst>
      <p:ext uri="{BB962C8B-B14F-4D97-AF65-F5344CB8AC3E}">
        <p14:creationId xmlns:p14="http://schemas.microsoft.com/office/powerpoint/2010/main" val="3368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韩佳鑫  </a:t>
            </a:r>
            <a:r>
              <a:rPr lang="en-US" altLang="zh-CN" sz="3200" b="1" dirty="0" smtClean="0">
                <a:cs typeface="Arial" panose="020B0604020202020204" pitchFamily="34" charset="0"/>
              </a:rPr>
              <a:t>7.5</a:t>
            </a:r>
          </a:p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葛鑫志</a:t>
            </a:r>
            <a:r>
              <a:rPr lang="en-US" altLang="zh-CN" sz="3200" b="1" dirty="0" smtClean="0">
                <a:cs typeface="Arial" panose="020B0604020202020204" pitchFamily="34" charset="0"/>
              </a:rPr>
              <a:t>  8</a:t>
            </a:r>
          </a:p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胡泽宇</a:t>
            </a:r>
            <a:r>
              <a:rPr lang="en-US" altLang="zh-CN" sz="3200" b="1" dirty="0" smtClean="0">
                <a:cs typeface="Arial" panose="020B0604020202020204" pitchFamily="34" charset="0"/>
              </a:rPr>
              <a:t>  6.5</a:t>
            </a:r>
          </a:p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金志超</a:t>
            </a:r>
            <a:r>
              <a:rPr lang="en-US" altLang="zh-CN" sz="3200" b="1" dirty="0" smtClean="0">
                <a:cs typeface="Arial" panose="020B0604020202020204" pitchFamily="34" charset="0"/>
              </a:rPr>
              <a:t>  7</a:t>
            </a:r>
          </a:p>
          <a:p>
            <a:pPr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林康  </a:t>
            </a:r>
            <a:r>
              <a:rPr lang="en-US" altLang="zh-CN" sz="3200" b="1" dirty="0" smtClean="0">
                <a:cs typeface="Arial" panose="020B0604020202020204" pitchFamily="34" charset="0"/>
              </a:rPr>
              <a:t>9</a:t>
            </a:r>
            <a:endParaRPr lang="zh-CN" altLang="en-US" sz="3200" b="1" dirty="0">
              <a:cs typeface="Arial" panose="020B0604020202020204" pitchFamily="34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24719" y="303957"/>
            <a:ext cx="4176464" cy="1080120"/>
          </a:xfrm>
          <a:prstGeom prst="rect">
            <a:avLst/>
          </a:prstGeom>
        </p:spPr>
        <p:txBody>
          <a:bodyPr vert="horz" lIns="96433" tIns="48216" rIns="96433" bIns="48216" rtlCol="0">
            <a:normAutofit/>
          </a:bodyPr>
          <a:lstStyle>
            <a:lvl1pPr marL="241082" indent="-241082" algn="l" defTabSz="964326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23245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05408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87571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169734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65189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060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223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387" indent="-241082" algn="l" defTabSz="964326" rtl="0" eaLnBrk="1" latinLnBrk="0" hangingPunct="1">
              <a:lnSpc>
                <a:spcPct val="90000"/>
              </a:lnSpc>
              <a:spcBef>
                <a:spcPts val="52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cs typeface="Arial" panose="020B0604020202020204" pitchFamily="34" charset="0"/>
              </a:rPr>
              <a:t>小组评分</a:t>
            </a:r>
            <a:endParaRPr lang="zh-CN" altLang="en-US" sz="32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" y="-8929"/>
            <a:ext cx="12858044" cy="723934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-4242538" y="-2940991"/>
            <a:ext cx="12835136" cy="12835136"/>
          </a:xfrm>
          <a:prstGeom prst="diamond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954593" y="3650229"/>
            <a:ext cx="68389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36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</a:t>
            </a:r>
            <a:r>
              <a:rPr lang="zh-CN" altLang="en-US" sz="3600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聆听</a:t>
            </a:r>
            <a:endParaRPr lang="zh-CN" altLang="en-US" sz="36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3028162" y="-8132117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9073019" y="2759076"/>
            <a:ext cx="10377688" cy="10377688"/>
          </a:xfrm>
          <a:prstGeom prst="diamond">
            <a:avLst/>
          </a:prstGeom>
          <a:solidFill>
            <a:schemeClr val="accent3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-1785090" y="5298133"/>
            <a:ext cx="10377688" cy="10377688"/>
          </a:xfrm>
          <a:prstGeom prst="diamond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2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7" grpId="0"/>
      <p:bldP spid="7" grpId="1"/>
      <p:bldP spid="16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28975" y="2389279"/>
            <a:ext cx="7128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项目名称：软件工程系列课程教学辅助网站 </a:t>
            </a:r>
          </a:p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项目任务提出者：杨枨</a:t>
            </a:r>
          </a:p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项目开发者：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PRD-14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 </a:t>
            </a:r>
          </a:p>
          <a:p>
            <a:pPr algn="ctr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用户：软件工程的老师和学生 </a:t>
            </a:r>
          </a:p>
        </p:txBody>
      </p:sp>
    </p:spTree>
    <p:extLst>
      <p:ext uri="{BB962C8B-B14F-4D97-AF65-F5344CB8AC3E}">
        <p14:creationId xmlns:p14="http://schemas.microsoft.com/office/powerpoint/2010/main" val="19820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82458" y="1955325"/>
            <a:ext cx="4435021" cy="332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98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2098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813895" y="3616325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66515" y="3324162"/>
            <a:ext cx="3466906" cy="5843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3797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3797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5300" y="2748495"/>
            <a:ext cx="446886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可行性分析</a:t>
            </a:r>
            <a:endParaRPr lang="zh-CN" altLang="en-US" sz="5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509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2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84920" y="545128"/>
            <a:ext cx="11288911" cy="61423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32831" y="2219152"/>
            <a:ext cx="6325921" cy="19389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为了使教师能够把最新，最前沿的关于项目管理和需求工程的信息传播给学生；为了学生能够利用网络得到老师帮助</a:t>
            </a:r>
            <a:r>
              <a:rPr lang="zh-CN" altLang="zh-CN" sz="800" dirty="0"/>
              <a:t>；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4759" y="580957"/>
            <a:ext cx="2807720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1"/>
            <a:r>
              <a:rPr lang="zh-CN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07996" y="4413435"/>
            <a:ext cx="6350756" cy="19389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为了师生之间，同学之间能够充分交流，沟通心得。这个软件工程教学、学习、交流系统将提供这么一个平台。</a:t>
            </a:r>
            <a:endParaRPr lang="en-US" altLang="zh-CN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图片 11" descr="3_121022124419_3"/>
          <p:cNvPicPr>
            <a:picLocks noChangeAspect="1"/>
          </p:cNvPicPr>
          <p:nvPr/>
        </p:nvPicPr>
        <p:blipFill>
          <a:blip r:embed="rId2"/>
          <a:srcRect l="-474" t="59806" r="26388"/>
          <a:stretch>
            <a:fillRect/>
          </a:stretch>
        </p:blipFill>
        <p:spPr>
          <a:xfrm>
            <a:off x="8003481" y="545128"/>
            <a:ext cx="4070350" cy="16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4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0743" y="663997"/>
            <a:ext cx="4176464" cy="642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CN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40743" y="1360343"/>
            <a:ext cx="9289032" cy="51706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；还有一些同学并没有选这几门课，但是也想了解项目管理，需求工程，统一建模的相关知识，以备到时决定该选不选这门课程。通过这三方提出的需求考虑，我们构思做一个软件工程教学、学习、交流的网站。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388815" y="3112269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9997" y="3976365"/>
            <a:ext cx="80021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目标</a:t>
            </a:r>
            <a:endParaRPr lang="en-GB" sz="2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4999" y="663997"/>
            <a:ext cx="527683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教师能够更好，更容易地得到学生的反馈，调整自己的进度或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教师可以方便地点评学生作业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有助于提高教师知名度和影响力，方便同学了解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学生的获得资料更加容易，更加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丰富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学生能够有针对性地进行补课，如果有缺课的话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学生可以方便地向老师提出疑问 并且可以迅速的得到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解答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游客可以有机会了解这门课的情况，教师的情况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提高效率，解决课件发布与获得的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实现多用户操作，权限管理，安全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实现在线学习系统管理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界面友好，操作简单实用，功能完善</a:t>
            </a:r>
          </a:p>
        </p:txBody>
      </p:sp>
    </p:spTree>
    <p:extLst>
      <p:ext uri="{BB962C8B-B14F-4D97-AF65-F5344CB8AC3E}">
        <p14:creationId xmlns:p14="http://schemas.microsoft.com/office/powerpoint/2010/main" val="30335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8619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1397" y="2379505"/>
            <a:ext cx="4064898" cy="3197420"/>
            <a:chOff x="689317" y="2256183"/>
            <a:chExt cx="3854548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9140" y="3077845"/>
              <a:ext cx="3004396" cy="214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1142057" y="172013"/>
            <a:ext cx="161491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b="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要求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04840" y="2689905"/>
            <a:ext cx="360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作为一个网站的项目，我们假设用户有网站的浏览器和媒体播放器，如果没有的话开发人员也可以帮助他们首先具备上网的功能。</a:t>
            </a:r>
          </a:p>
        </p:txBody>
      </p:sp>
      <p:sp>
        <p:nvSpPr>
          <p:cNvPr id="27" name="矩形 26"/>
          <p:cNvSpPr/>
          <p:nvPr/>
        </p:nvSpPr>
        <p:spPr>
          <a:xfrm>
            <a:off x="6429375" y="24735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教师</a:t>
            </a:r>
            <a:r>
              <a:rPr lang="zh-CN" altLang="zh-CN" dirty="0" smtClean="0">
                <a:solidFill>
                  <a:schemeClr val="bg1"/>
                </a:solidFill>
              </a:rPr>
              <a:t>需求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445374" y="33592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学生需求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49639" y="423590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网站游客需求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210249" y="2552254"/>
            <a:ext cx="4122932" cy="4366921"/>
            <a:chOff x="950284" y="2059774"/>
            <a:chExt cx="3788406" cy="401260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5252436" y="1701857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b="1" dirty="0"/>
              <a:t>市场发展历史与趋势</a:t>
            </a:r>
          </a:p>
        </p:txBody>
      </p:sp>
      <p:sp>
        <p:nvSpPr>
          <p:cNvPr id="90" name="Rectangle 81"/>
          <p:cNvSpPr/>
          <p:nvPr/>
        </p:nvSpPr>
        <p:spPr>
          <a:xfrm>
            <a:off x="5252436" y="2184445"/>
            <a:ext cx="5179382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000" dirty="0"/>
              <a:t>中国的在线教育市场规模与发达国家相比还有很大差距。中国的在线教育发展还有很大的空间。随着互联网用户的快速增长和国家教育政策的不断扶持，在线教育行业必将持续快速增长。</a:t>
            </a:r>
          </a:p>
          <a:p>
            <a:pPr>
              <a:lnSpc>
                <a:spcPct val="120000"/>
              </a:lnSpc>
            </a:pP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5479" y="447973"/>
            <a:ext cx="2283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b="1" dirty="0"/>
              <a:t>市场状况分析</a:t>
            </a:r>
          </a:p>
        </p:txBody>
      </p:sp>
    </p:spTree>
    <p:extLst>
      <p:ext uri="{BB962C8B-B14F-4D97-AF65-F5344CB8AC3E}">
        <p14:creationId xmlns:p14="http://schemas.microsoft.com/office/powerpoint/2010/main" val="39673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PRESENTATION_TITLE" val="bt39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851"/>
  <p:tag name="MH_LIBRARY" val="GRAPHIC"/>
  <p:tag name="MH_TYPE" val="Other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heme/theme1.xml><?xml version="1.0" encoding="utf-8"?>
<a:theme xmlns:a="http://schemas.openxmlformats.org/drawingml/2006/main" name="Office Theme">
  <a:themeElements>
    <a:clrScheme name="自定义 1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30000"/>
      </a:accent1>
      <a:accent2>
        <a:srgbClr val="3A3838"/>
      </a:accent2>
      <a:accent3>
        <a:srgbClr val="B30000"/>
      </a:accent3>
      <a:accent4>
        <a:srgbClr val="3A3838"/>
      </a:accent4>
      <a:accent5>
        <a:srgbClr val="B30000"/>
      </a:accent5>
      <a:accent6>
        <a:srgbClr val="3A3838"/>
      </a:accent6>
      <a:hlink>
        <a:srgbClr val="B30000"/>
      </a:hlink>
      <a:folHlink>
        <a:srgbClr val="3A3838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1485</Words>
  <Application>Microsoft Office PowerPoint</Application>
  <PresentationFormat>自定义</PresentationFormat>
  <Paragraphs>343</Paragraphs>
  <Slides>26</Slides>
  <Notes>14</Notes>
  <HiddenSlides>0</HiddenSlides>
  <MMClips>1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Office Theme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keywords>http:/www.ypppt.com</cp:keywords>
  <dc:description>http://www.ypppt.com/</dc:description>
  <cp:lastModifiedBy/>
  <cp:revision>1</cp:revision>
  <dcterms:created xsi:type="dcterms:W3CDTF">2016-12-22T15:35:11Z</dcterms:created>
  <dcterms:modified xsi:type="dcterms:W3CDTF">2017-11-02T04:27:23Z</dcterms:modified>
</cp:coreProperties>
</file>